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2CF_FD60077D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  <p:sldMasterId id="2147483752" r:id="rId2"/>
    <p:sldMasterId id="2147483763" r:id="rId3"/>
    <p:sldMasterId id="2147483780" r:id="rId4"/>
  </p:sldMasterIdLst>
  <p:notesMasterIdLst>
    <p:notesMasterId r:id="rId36"/>
  </p:notesMasterIdLst>
  <p:handoutMasterIdLst>
    <p:handoutMasterId r:id="rId37"/>
  </p:handoutMasterIdLst>
  <p:sldIdLst>
    <p:sldId id="371" r:id="rId5"/>
    <p:sldId id="680" r:id="rId6"/>
    <p:sldId id="332" r:id="rId7"/>
    <p:sldId id="410" r:id="rId8"/>
    <p:sldId id="685" r:id="rId9"/>
    <p:sldId id="724" r:id="rId10"/>
    <p:sldId id="482" r:id="rId11"/>
    <p:sldId id="419" r:id="rId12"/>
    <p:sldId id="382" r:id="rId13"/>
    <p:sldId id="522" r:id="rId14"/>
    <p:sldId id="259" r:id="rId15"/>
    <p:sldId id="597" r:id="rId16"/>
    <p:sldId id="459" r:id="rId17"/>
    <p:sldId id="603" r:id="rId18"/>
    <p:sldId id="595" r:id="rId19"/>
    <p:sldId id="596" r:id="rId20"/>
    <p:sldId id="719" r:id="rId21"/>
    <p:sldId id="258" r:id="rId22"/>
    <p:sldId id="435" r:id="rId23"/>
    <p:sldId id="428" r:id="rId24"/>
    <p:sldId id="262" r:id="rId25"/>
    <p:sldId id="548" r:id="rId26"/>
    <p:sldId id="606" r:id="rId27"/>
    <p:sldId id="607" r:id="rId28"/>
    <p:sldId id="588" r:id="rId29"/>
    <p:sldId id="604" r:id="rId30"/>
    <p:sldId id="710" r:id="rId31"/>
    <p:sldId id="500" r:id="rId32"/>
    <p:sldId id="520" r:id="rId33"/>
    <p:sldId id="718" r:id="rId34"/>
    <p:sldId id="578" r:id="rId35"/>
  </p:sldIdLst>
  <p:sldSz cx="9144000" cy="5143500" type="screen16x9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59FEE2-F555-3D03-97D1-9C6437C581CC}" name="Magdalena Senator" initials="MS" userId="S::msenator@frse.org.pl::c26e5c48-5aa9-4a1e-a41d-e186cc04dddf" providerId="AD"/>
  <p188:author id="{13245AF6-0015-B4E9-23E3-1DDF43A2A5C7}" name="Marta Iwańska" initials="MI" userId="S::mfudala@frse.org.pl::70205e24-c475-4914-b6cd-99669ad7c4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osz Stawiarz" initials="BS" lastIdx="14" clrIdx="0">
    <p:extLst>
      <p:ext uri="{19B8F6BF-5375-455C-9EA6-DF929625EA0E}">
        <p15:presenceInfo xmlns:p15="http://schemas.microsoft.com/office/powerpoint/2012/main" userId="S::bstawiarz@frse.org.pl::b9ba0169-2033-4f7c-af29-43e1f2c983a8" providerId="AD"/>
      </p:ext>
    </p:extLst>
  </p:cmAuthor>
  <p:cmAuthor id="2" name="Marta Fudała" initials="MF" lastIdx="2" clrIdx="1">
    <p:extLst>
      <p:ext uri="{19B8F6BF-5375-455C-9EA6-DF929625EA0E}">
        <p15:presenceInfo xmlns:p15="http://schemas.microsoft.com/office/powerpoint/2012/main" userId="S::mfudala@frse.org.pl::70205e24-c475-4914-b6cd-99669ad7c4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0EC"/>
    <a:srgbClr val="0CB0E7"/>
    <a:srgbClr val="0B4DA3"/>
    <a:srgbClr val="554596"/>
    <a:srgbClr val="085764"/>
    <a:srgbClr val="004B6C"/>
    <a:srgbClr val="F59E2D"/>
    <a:srgbClr val="E97070"/>
    <a:srgbClr val="699F38"/>
    <a:srgbClr val="5E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32644-CACC-87F3-DA47-956E90E32651}" v="705" dt="2024-10-01T08:03:03.576"/>
    <p1510:client id="{734C3488-99C4-7805-E1BD-7C0081373171}" v="23" dt="2024-10-01T07:40:08.281"/>
    <p1510:client id="{92A9B434-ABE8-3A6E-60B8-3D06ED2B58D0}" v="16" dt="2024-09-30T12:21:41.687"/>
    <p1510:client id="{A0673188-67ED-376B-146E-0005C3F8013F}" v="645" dt="2024-09-30T17:47:22.663"/>
    <p1510:client id="{D6589FB9-8EB7-B9D3-E14E-6B431C9E67BC}" v="168" dt="2024-09-30T14:01:50.313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012" y="64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omments/modernComment_2CF_FD6007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026E5E-5692-4930-ACE1-54D613B203C7}" authorId="{2559FEE2-F555-3D03-97D1-9C6437C581CC}" created="2023-03-10T10:25:42.49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50929021" sldId="719"/>
      <ac:picMk id="15" creationId="{B47F355F-A088-4751-C8C3-9982A55EAE0D}"/>
    </ac:deMkLst>
    <p188:txBody>
      <a:bodyPr/>
      <a:lstStyle/>
      <a:p>
        <a:r>
          <a:rPr lang="pl-PL"/>
          <a:t>Format obrazu -&gt; style obrazu -&gt; zaokrąglony prostokąt z odbiciem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B10C3-ED45-45A4-8EFA-F68297A8BA2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D590225-C8D1-4E97-B104-616B24F3CC43}">
      <dgm:prSet phldrT="[Teks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200" b="1"/>
            <a:t>Akcja 1</a:t>
          </a:r>
        </a:p>
      </dgm:t>
    </dgm:pt>
    <dgm:pt modelId="{FF595A3B-A483-4109-AB25-F4036F1E5C1B}" type="parTrans" cxnId="{E6F3155C-24BD-449E-A441-AEE4DA1E0E26}">
      <dgm:prSet/>
      <dgm:spPr/>
      <dgm:t>
        <a:bodyPr/>
        <a:lstStyle/>
        <a:p>
          <a:endParaRPr lang="pl-PL"/>
        </a:p>
      </dgm:t>
    </dgm:pt>
    <dgm:pt modelId="{53971475-C41C-4568-9605-532878007B52}" type="sibTrans" cxnId="{E6F3155C-24BD-449E-A441-AEE4DA1E0E26}">
      <dgm:prSet/>
      <dgm:spPr/>
      <dgm:t>
        <a:bodyPr/>
        <a:lstStyle/>
        <a:p>
          <a:endParaRPr lang="pl-PL"/>
        </a:p>
      </dgm:t>
    </dgm:pt>
    <dgm:pt modelId="{E0AE9A39-C6A4-4118-B978-3B42CF8E737A}">
      <dgm:prSet phldrT="[Tekst]" custT="1"/>
      <dgm:spPr/>
      <dgm:t>
        <a:bodyPr/>
        <a:lstStyle/>
        <a:p>
          <a:r>
            <a:rPr lang="pl-PL" sz="1800"/>
            <a:t>Mobilności zagraniczne,</a:t>
          </a:r>
        </a:p>
      </dgm:t>
    </dgm:pt>
    <dgm:pt modelId="{E1F0CB57-DC5F-45D3-B462-4D9A806674AF}" type="parTrans" cxnId="{41088532-4ABA-40F4-8A41-92867B706130}">
      <dgm:prSet/>
      <dgm:spPr/>
      <dgm:t>
        <a:bodyPr/>
        <a:lstStyle/>
        <a:p>
          <a:endParaRPr lang="pl-PL"/>
        </a:p>
      </dgm:t>
    </dgm:pt>
    <dgm:pt modelId="{6C0FFE3D-059A-4952-B38F-4E4D8CA4AD46}" type="sibTrans" cxnId="{41088532-4ABA-40F4-8A41-92867B706130}">
      <dgm:prSet/>
      <dgm:spPr/>
      <dgm:t>
        <a:bodyPr/>
        <a:lstStyle/>
        <a:p>
          <a:endParaRPr lang="pl-PL"/>
        </a:p>
      </dgm:t>
    </dgm:pt>
    <dgm:pt modelId="{95ECF33E-35D3-4F5E-82A3-F5CA6EE3C4A8}">
      <dgm:prSet phldrT="[Tekst]" custT="1"/>
      <dgm:spPr/>
      <dgm:t>
        <a:bodyPr/>
        <a:lstStyle/>
        <a:p>
          <a:r>
            <a:rPr lang="pl-PL" sz="1800"/>
            <a:t>Odbiorcami działań są uczestnicy mobilności,</a:t>
          </a:r>
        </a:p>
      </dgm:t>
    </dgm:pt>
    <dgm:pt modelId="{D719C386-9046-4274-A266-93CEFC14A129}" type="parTrans" cxnId="{41D3ECC0-AE83-4056-ABB7-BCB558BC2E2B}">
      <dgm:prSet/>
      <dgm:spPr/>
      <dgm:t>
        <a:bodyPr/>
        <a:lstStyle/>
        <a:p>
          <a:endParaRPr lang="pl-PL"/>
        </a:p>
      </dgm:t>
    </dgm:pt>
    <dgm:pt modelId="{FEE3F59F-8083-46AB-A32D-63BB251A0FA9}" type="sibTrans" cxnId="{41D3ECC0-AE83-4056-ABB7-BCB558BC2E2B}">
      <dgm:prSet/>
      <dgm:spPr/>
      <dgm:t>
        <a:bodyPr/>
        <a:lstStyle/>
        <a:p>
          <a:endParaRPr lang="pl-PL"/>
        </a:p>
      </dgm:t>
    </dgm:pt>
    <dgm:pt modelId="{8E43A751-45A6-41C2-A815-BCABC5B64965}">
      <dgm:prSet phldrT="[Teks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200" b="1"/>
            <a:t>Akcja 2</a:t>
          </a:r>
        </a:p>
      </dgm:t>
    </dgm:pt>
    <dgm:pt modelId="{48D5F7C7-434D-4444-A739-15C0A79E1590}" type="parTrans" cxnId="{A17D0BD6-1977-4957-BF3A-6BE737E0ADA6}">
      <dgm:prSet/>
      <dgm:spPr/>
      <dgm:t>
        <a:bodyPr/>
        <a:lstStyle/>
        <a:p>
          <a:endParaRPr lang="pl-PL"/>
        </a:p>
      </dgm:t>
    </dgm:pt>
    <dgm:pt modelId="{3BD0BD87-9AF3-482D-B9E2-FFD704619562}" type="sibTrans" cxnId="{A17D0BD6-1977-4957-BF3A-6BE737E0ADA6}">
      <dgm:prSet/>
      <dgm:spPr/>
      <dgm:t>
        <a:bodyPr/>
        <a:lstStyle/>
        <a:p>
          <a:endParaRPr lang="pl-PL"/>
        </a:p>
      </dgm:t>
    </dgm:pt>
    <dgm:pt modelId="{3087FCFF-6472-44B7-8E00-56B0BA01B0CF}">
      <dgm:prSet phldrT="[Tekst]" custT="1"/>
      <dgm:spPr/>
      <dgm:t>
        <a:bodyPr/>
        <a:lstStyle/>
        <a:p>
          <a:r>
            <a:rPr lang="pl-PL" sz="1800"/>
            <a:t>Projekty partnerstw na rzecz współpracy,</a:t>
          </a:r>
        </a:p>
      </dgm:t>
    </dgm:pt>
    <dgm:pt modelId="{3612D7AB-834C-487E-8F50-9F75E73E29DF}" type="parTrans" cxnId="{F36C091B-B893-4EC9-AC12-28D053B4D7EF}">
      <dgm:prSet/>
      <dgm:spPr/>
      <dgm:t>
        <a:bodyPr/>
        <a:lstStyle/>
        <a:p>
          <a:endParaRPr lang="pl-PL"/>
        </a:p>
      </dgm:t>
    </dgm:pt>
    <dgm:pt modelId="{EFB75E7F-D863-4412-9559-DE5EBDE9C591}" type="sibTrans" cxnId="{F36C091B-B893-4EC9-AC12-28D053B4D7EF}">
      <dgm:prSet/>
      <dgm:spPr/>
      <dgm:t>
        <a:bodyPr/>
        <a:lstStyle/>
        <a:p>
          <a:endParaRPr lang="pl-PL"/>
        </a:p>
      </dgm:t>
    </dgm:pt>
    <dgm:pt modelId="{A326567B-D7D4-4836-9600-DA2CC9722BC7}">
      <dgm:prSet phldrT="[Tekst]" custT="1"/>
      <dgm:spPr/>
      <dgm:t>
        <a:bodyPr/>
        <a:lstStyle/>
        <a:p>
          <a:r>
            <a:rPr lang="pl-PL" sz="1800"/>
            <a:t>Działania na rzecz rozwoju i innowacyjnych rozwiązań,</a:t>
          </a:r>
        </a:p>
      </dgm:t>
    </dgm:pt>
    <dgm:pt modelId="{B6ABB85A-5524-4D00-B58D-1118E1C6EAE3}" type="parTrans" cxnId="{5C432667-4B59-4412-B807-6D8F8AF9A8B0}">
      <dgm:prSet/>
      <dgm:spPr/>
      <dgm:t>
        <a:bodyPr/>
        <a:lstStyle/>
        <a:p>
          <a:endParaRPr lang="pl-PL"/>
        </a:p>
      </dgm:t>
    </dgm:pt>
    <dgm:pt modelId="{4078DBF5-354B-47CD-94B0-3E8285598B62}" type="sibTrans" cxnId="{5C432667-4B59-4412-B807-6D8F8AF9A8B0}">
      <dgm:prSet/>
      <dgm:spPr/>
      <dgm:t>
        <a:bodyPr/>
        <a:lstStyle/>
        <a:p>
          <a:endParaRPr lang="pl-PL"/>
        </a:p>
      </dgm:t>
    </dgm:pt>
    <dgm:pt modelId="{72624301-31A5-4D23-B8AE-E3D90A063E01}">
      <dgm:prSet phldrT="[Tekst]" custT="1"/>
      <dgm:spPr/>
      <dgm:t>
        <a:bodyPr/>
        <a:lstStyle/>
        <a:p>
          <a:r>
            <a:rPr lang="pl-PL" sz="1800" dirty="0"/>
            <a:t>Terminy składania wniosków: luty/marzec 2025</a:t>
          </a:r>
        </a:p>
      </dgm:t>
    </dgm:pt>
    <dgm:pt modelId="{77427F71-4E7A-4B91-B27B-46436370F6BD}" type="parTrans" cxnId="{1357A0B7-34D6-4BE2-A78E-D32DE664AF42}">
      <dgm:prSet/>
      <dgm:spPr/>
      <dgm:t>
        <a:bodyPr/>
        <a:lstStyle/>
        <a:p>
          <a:endParaRPr lang="pl-PL"/>
        </a:p>
      </dgm:t>
    </dgm:pt>
    <dgm:pt modelId="{6B746002-9AA0-486F-9767-943CE9D6EE8D}" type="sibTrans" cxnId="{1357A0B7-34D6-4BE2-A78E-D32DE664AF42}">
      <dgm:prSet/>
      <dgm:spPr/>
      <dgm:t>
        <a:bodyPr/>
        <a:lstStyle/>
        <a:p>
          <a:endParaRPr lang="pl-PL"/>
        </a:p>
      </dgm:t>
    </dgm:pt>
    <dgm:pt modelId="{71DADF8D-F25B-4B8D-B35C-9006F6198C86}">
      <dgm:prSet phldrT="[Tekst]" custT="1"/>
      <dgm:spPr/>
      <dgm:t>
        <a:bodyPr/>
        <a:lstStyle/>
        <a:p>
          <a:r>
            <a:rPr lang="pl-PL" sz="1800" dirty="0"/>
            <a:t>Terminy składania wniosków: luty/marzec 2025</a:t>
          </a:r>
        </a:p>
      </dgm:t>
    </dgm:pt>
    <dgm:pt modelId="{FFE8EE6F-7124-4F9E-8339-678A038982B9}" type="parTrans" cxnId="{2062C024-18E4-4624-AB2E-C8BD5AE79FE1}">
      <dgm:prSet/>
      <dgm:spPr/>
      <dgm:t>
        <a:bodyPr/>
        <a:lstStyle/>
        <a:p>
          <a:endParaRPr lang="pl-PL"/>
        </a:p>
      </dgm:t>
    </dgm:pt>
    <dgm:pt modelId="{9EA9C6EA-873A-4A02-ACCA-AD3BB1A34EE3}" type="sibTrans" cxnId="{2062C024-18E4-4624-AB2E-C8BD5AE79FE1}">
      <dgm:prSet/>
      <dgm:spPr/>
      <dgm:t>
        <a:bodyPr/>
        <a:lstStyle/>
        <a:p>
          <a:endParaRPr lang="pl-PL"/>
        </a:p>
      </dgm:t>
    </dgm:pt>
    <dgm:pt modelId="{1B85808F-B388-4509-BA40-7552B9F9E265}" type="pres">
      <dgm:prSet presAssocID="{E27B10C3-ED45-45A4-8EFA-F68297A8BA21}" presName="Name0" presStyleCnt="0">
        <dgm:presLayoutVars>
          <dgm:dir/>
          <dgm:animLvl val="lvl"/>
          <dgm:resizeHandles val="exact"/>
        </dgm:presLayoutVars>
      </dgm:prSet>
      <dgm:spPr/>
    </dgm:pt>
    <dgm:pt modelId="{3FBC740C-8B17-47D4-947E-2666F55ABDFB}" type="pres">
      <dgm:prSet presAssocID="{4D590225-C8D1-4E97-B104-616B24F3CC43}" presName="composite" presStyleCnt="0"/>
      <dgm:spPr/>
    </dgm:pt>
    <dgm:pt modelId="{01F5BC4C-BBEA-4588-8E3B-0E2C9C49A504}" type="pres">
      <dgm:prSet presAssocID="{4D590225-C8D1-4E97-B104-616B24F3CC4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417334A-ECD9-4DF0-B167-C3733E41F2A6}" type="pres">
      <dgm:prSet presAssocID="{4D590225-C8D1-4E97-B104-616B24F3CC43}" presName="desTx" presStyleLbl="alignAccFollowNode1" presStyleIdx="0" presStyleCnt="2">
        <dgm:presLayoutVars>
          <dgm:bulletEnabled val="1"/>
        </dgm:presLayoutVars>
      </dgm:prSet>
      <dgm:spPr/>
    </dgm:pt>
    <dgm:pt modelId="{4580BA24-6556-4302-9B4E-5660F61AFC10}" type="pres">
      <dgm:prSet presAssocID="{53971475-C41C-4568-9605-532878007B52}" presName="space" presStyleCnt="0"/>
      <dgm:spPr/>
    </dgm:pt>
    <dgm:pt modelId="{6668105E-08E5-4CF1-A128-44F143231100}" type="pres">
      <dgm:prSet presAssocID="{8E43A751-45A6-41C2-A815-BCABC5B64965}" presName="composite" presStyleCnt="0"/>
      <dgm:spPr/>
    </dgm:pt>
    <dgm:pt modelId="{BC395438-DA50-494B-A8A3-4AA9D707B29D}" type="pres">
      <dgm:prSet presAssocID="{8E43A751-45A6-41C2-A815-BCABC5B6496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916CC2C-CD25-4DDD-B00C-3E1673AC1BD2}" type="pres">
      <dgm:prSet presAssocID="{8E43A751-45A6-41C2-A815-BCABC5B6496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36C091B-B893-4EC9-AC12-28D053B4D7EF}" srcId="{8E43A751-45A6-41C2-A815-BCABC5B64965}" destId="{3087FCFF-6472-44B7-8E00-56B0BA01B0CF}" srcOrd="0" destOrd="0" parTransId="{3612D7AB-834C-487E-8F50-9F75E73E29DF}" sibTransId="{EFB75E7F-D863-4412-9559-DE5EBDE9C591}"/>
    <dgm:cxn modelId="{2062C024-18E4-4624-AB2E-C8BD5AE79FE1}" srcId="{8E43A751-45A6-41C2-A815-BCABC5B64965}" destId="{71DADF8D-F25B-4B8D-B35C-9006F6198C86}" srcOrd="2" destOrd="0" parTransId="{FFE8EE6F-7124-4F9E-8339-678A038982B9}" sibTransId="{9EA9C6EA-873A-4A02-ACCA-AD3BB1A34EE3}"/>
    <dgm:cxn modelId="{41088532-4ABA-40F4-8A41-92867B706130}" srcId="{4D590225-C8D1-4E97-B104-616B24F3CC43}" destId="{E0AE9A39-C6A4-4118-B978-3B42CF8E737A}" srcOrd="0" destOrd="0" parTransId="{E1F0CB57-DC5F-45D3-B462-4D9A806674AF}" sibTransId="{6C0FFE3D-059A-4952-B38F-4E4D8CA4AD46}"/>
    <dgm:cxn modelId="{E6F3155C-24BD-449E-A441-AEE4DA1E0E26}" srcId="{E27B10C3-ED45-45A4-8EFA-F68297A8BA21}" destId="{4D590225-C8D1-4E97-B104-616B24F3CC43}" srcOrd="0" destOrd="0" parTransId="{FF595A3B-A483-4109-AB25-F4036F1E5C1B}" sibTransId="{53971475-C41C-4568-9605-532878007B52}"/>
    <dgm:cxn modelId="{5C432667-4B59-4412-B807-6D8F8AF9A8B0}" srcId="{8E43A751-45A6-41C2-A815-BCABC5B64965}" destId="{A326567B-D7D4-4836-9600-DA2CC9722BC7}" srcOrd="1" destOrd="0" parTransId="{B6ABB85A-5524-4D00-B58D-1118E1C6EAE3}" sibTransId="{4078DBF5-354B-47CD-94B0-3E8285598B62}"/>
    <dgm:cxn modelId="{D4C4DD68-F1C9-43DA-B196-CB82301E937F}" type="presOf" srcId="{A326567B-D7D4-4836-9600-DA2CC9722BC7}" destId="{F916CC2C-CD25-4DDD-B00C-3E1673AC1BD2}" srcOrd="0" destOrd="1" presId="urn:microsoft.com/office/officeart/2005/8/layout/hList1"/>
    <dgm:cxn modelId="{2DED8553-7F50-4358-9D5F-6D6F187322BD}" type="presOf" srcId="{95ECF33E-35D3-4F5E-82A3-F5CA6EE3C4A8}" destId="{7417334A-ECD9-4DF0-B167-C3733E41F2A6}" srcOrd="0" destOrd="1" presId="urn:microsoft.com/office/officeart/2005/8/layout/hList1"/>
    <dgm:cxn modelId="{A22F8256-470C-4E32-A396-B94534DE5023}" type="presOf" srcId="{71DADF8D-F25B-4B8D-B35C-9006F6198C86}" destId="{F916CC2C-CD25-4DDD-B00C-3E1673AC1BD2}" srcOrd="0" destOrd="2" presId="urn:microsoft.com/office/officeart/2005/8/layout/hList1"/>
    <dgm:cxn modelId="{54C7B184-0A41-4EAE-9B1C-4338CE65D3EB}" type="presOf" srcId="{8E43A751-45A6-41C2-A815-BCABC5B64965}" destId="{BC395438-DA50-494B-A8A3-4AA9D707B29D}" srcOrd="0" destOrd="0" presId="urn:microsoft.com/office/officeart/2005/8/layout/hList1"/>
    <dgm:cxn modelId="{F88AADA4-056E-4C7F-B8FC-50478D8CBAAC}" type="presOf" srcId="{E0AE9A39-C6A4-4118-B978-3B42CF8E737A}" destId="{7417334A-ECD9-4DF0-B167-C3733E41F2A6}" srcOrd="0" destOrd="0" presId="urn:microsoft.com/office/officeart/2005/8/layout/hList1"/>
    <dgm:cxn modelId="{29CA59B1-315B-4CA4-BCD6-6AC55AD4EBB9}" type="presOf" srcId="{3087FCFF-6472-44B7-8E00-56B0BA01B0CF}" destId="{F916CC2C-CD25-4DDD-B00C-3E1673AC1BD2}" srcOrd="0" destOrd="0" presId="urn:microsoft.com/office/officeart/2005/8/layout/hList1"/>
    <dgm:cxn modelId="{1357A0B7-34D6-4BE2-A78E-D32DE664AF42}" srcId="{4D590225-C8D1-4E97-B104-616B24F3CC43}" destId="{72624301-31A5-4D23-B8AE-E3D90A063E01}" srcOrd="2" destOrd="0" parTransId="{77427F71-4E7A-4B91-B27B-46436370F6BD}" sibTransId="{6B746002-9AA0-486F-9767-943CE9D6EE8D}"/>
    <dgm:cxn modelId="{41D3ECC0-AE83-4056-ABB7-BCB558BC2E2B}" srcId="{4D590225-C8D1-4E97-B104-616B24F3CC43}" destId="{95ECF33E-35D3-4F5E-82A3-F5CA6EE3C4A8}" srcOrd="1" destOrd="0" parTransId="{D719C386-9046-4274-A266-93CEFC14A129}" sibTransId="{FEE3F59F-8083-46AB-A32D-63BB251A0FA9}"/>
    <dgm:cxn modelId="{3A7DECC6-99F0-4A66-B96E-549CADF23705}" type="presOf" srcId="{E27B10C3-ED45-45A4-8EFA-F68297A8BA21}" destId="{1B85808F-B388-4509-BA40-7552B9F9E265}" srcOrd="0" destOrd="0" presId="urn:microsoft.com/office/officeart/2005/8/layout/hList1"/>
    <dgm:cxn modelId="{1B81B9C7-22C2-492A-919E-B1C575218F3A}" type="presOf" srcId="{4D590225-C8D1-4E97-B104-616B24F3CC43}" destId="{01F5BC4C-BBEA-4588-8E3B-0E2C9C49A504}" srcOrd="0" destOrd="0" presId="urn:microsoft.com/office/officeart/2005/8/layout/hList1"/>
    <dgm:cxn modelId="{A17D0BD6-1977-4957-BF3A-6BE737E0ADA6}" srcId="{E27B10C3-ED45-45A4-8EFA-F68297A8BA21}" destId="{8E43A751-45A6-41C2-A815-BCABC5B64965}" srcOrd="1" destOrd="0" parTransId="{48D5F7C7-434D-4444-A739-15C0A79E1590}" sibTransId="{3BD0BD87-9AF3-482D-B9E2-FFD704619562}"/>
    <dgm:cxn modelId="{B3D56EF2-E59C-4FC2-B3DA-0C4C73075ED7}" type="presOf" srcId="{72624301-31A5-4D23-B8AE-E3D90A063E01}" destId="{7417334A-ECD9-4DF0-B167-C3733E41F2A6}" srcOrd="0" destOrd="2" presId="urn:microsoft.com/office/officeart/2005/8/layout/hList1"/>
    <dgm:cxn modelId="{6A884900-FDEE-47DB-9468-1ED99E5E7B11}" type="presParOf" srcId="{1B85808F-B388-4509-BA40-7552B9F9E265}" destId="{3FBC740C-8B17-47D4-947E-2666F55ABDFB}" srcOrd="0" destOrd="0" presId="urn:microsoft.com/office/officeart/2005/8/layout/hList1"/>
    <dgm:cxn modelId="{FCB7FD2F-7A26-4564-B27D-92F0F0F4966E}" type="presParOf" srcId="{3FBC740C-8B17-47D4-947E-2666F55ABDFB}" destId="{01F5BC4C-BBEA-4588-8E3B-0E2C9C49A504}" srcOrd="0" destOrd="0" presId="urn:microsoft.com/office/officeart/2005/8/layout/hList1"/>
    <dgm:cxn modelId="{4521CDD9-765C-44FE-B65F-464F11429740}" type="presParOf" srcId="{3FBC740C-8B17-47D4-947E-2666F55ABDFB}" destId="{7417334A-ECD9-4DF0-B167-C3733E41F2A6}" srcOrd="1" destOrd="0" presId="urn:microsoft.com/office/officeart/2005/8/layout/hList1"/>
    <dgm:cxn modelId="{4E149285-FF6E-427D-AAB2-FFFA6BE1569D}" type="presParOf" srcId="{1B85808F-B388-4509-BA40-7552B9F9E265}" destId="{4580BA24-6556-4302-9B4E-5660F61AFC10}" srcOrd="1" destOrd="0" presId="urn:microsoft.com/office/officeart/2005/8/layout/hList1"/>
    <dgm:cxn modelId="{4A023D8F-E391-4871-8F17-EFB694B4F7F1}" type="presParOf" srcId="{1B85808F-B388-4509-BA40-7552B9F9E265}" destId="{6668105E-08E5-4CF1-A128-44F143231100}" srcOrd="2" destOrd="0" presId="urn:microsoft.com/office/officeart/2005/8/layout/hList1"/>
    <dgm:cxn modelId="{79FC3016-F8EE-4822-9B57-EF652EF11653}" type="presParOf" srcId="{6668105E-08E5-4CF1-A128-44F143231100}" destId="{BC395438-DA50-494B-A8A3-4AA9D707B29D}" srcOrd="0" destOrd="0" presId="urn:microsoft.com/office/officeart/2005/8/layout/hList1"/>
    <dgm:cxn modelId="{18B29CD9-102C-4F05-A1DB-0B0B3AC34A04}" type="presParOf" srcId="{6668105E-08E5-4CF1-A128-44F143231100}" destId="{F916CC2C-CD25-4DDD-B00C-3E1673AC1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54110C-9D21-4139-88C2-5F6F7D9A00C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5F8BA0-FA07-4211-886A-1011B867B50B}">
      <dgm:prSet phldrT="[Tekst]" custT="1"/>
      <dgm:spPr/>
      <dgm:t>
        <a:bodyPr/>
        <a:lstStyle/>
        <a:p>
          <a:r>
            <a:rPr lang="pl-PL" sz="2200" dirty="0"/>
            <a:t>Partnerstwa na rzecz współpracy</a:t>
          </a:r>
        </a:p>
      </dgm:t>
    </dgm:pt>
    <dgm:pt modelId="{EC1C3BEE-5C73-47AA-9D25-092467B472A1}" type="parTrans" cxnId="{E8E6E33B-B15A-464F-B56D-0BEB6BB892DA}">
      <dgm:prSet/>
      <dgm:spPr/>
      <dgm:t>
        <a:bodyPr/>
        <a:lstStyle/>
        <a:p>
          <a:endParaRPr lang="pl-PL"/>
        </a:p>
      </dgm:t>
    </dgm:pt>
    <dgm:pt modelId="{2EDFD02A-71F5-4811-ACE2-2E91D17C012C}" type="sibTrans" cxnId="{E8E6E33B-B15A-464F-B56D-0BEB6BB892DA}">
      <dgm:prSet/>
      <dgm:spPr/>
      <dgm:t>
        <a:bodyPr/>
        <a:lstStyle/>
        <a:p>
          <a:endParaRPr lang="pl-PL"/>
        </a:p>
      </dgm:t>
    </dgm:pt>
    <dgm:pt modelId="{2D151B19-736C-421A-9DAA-135F0B34449B}">
      <dgm:prSet phldrT="[Tekst]" custT="1"/>
      <dgm:spPr/>
      <dgm:t>
        <a:bodyPr/>
        <a:lstStyle/>
        <a:p>
          <a:r>
            <a:rPr lang="pl-PL" sz="2200"/>
            <a:t>Partnerstwa współpracy</a:t>
          </a:r>
        </a:p>
      </dgm:t>
    </dgm:pt>
    <dgm:pt modelId="{64F0D33D-A6B7-40F5-BBFA-2B7E360C852A}" type="parTrans" cxnId="{2C1D5AE8-B131-4D3B-9205-2AD66A2DCB90}">
      <dgm:prSet/>
      <dgm:spPr/>
      <dgm:t>
        <a:bodyPr/>
        <a:lstStyle/>
        <a:p>
          <a:endParaRPr lang="pl-PL"/>
        </a:p>
      </dgm:t>
    </dgm:pt>
    <dgm:pt modelId="{54A0100B-CA71-4C95-ADF4-0321FD812E91}" type="sibTrans" cxnId="{2C1D5AE8-B131-4D3B-9205-2AD66A2DCB90}">
      <dgm:prSet/>
      <dgm:spPr/>
      <dgm:t>
        <a:bodyPr/>
        <a:lstStyle/>
        <a:p>
          <a:endParaRPr lang="pl-PL"/>
        </a:p>
      </dgm:t>
    </dgm:pt>
    <dgm:pt modelId="{94FB5F6B-753C-48AB-AC38-73C9F3459EBB}">
      <dgm:prSet phldrT="[Tekst]" custT="1"/>
      <dgm:spPr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Partnerstwa na małą skalę</a:t>
          </a:r>
        </a:p>
      </dgm:t>
    </dgm:pt>
    <dgm:pt modelId="{B6E0E1CF-3AAB-43B3-BB39-662D94B61E49}" type="parTrans" cxnId="{BD052A8D-4323-42A1-BED1-08986CE0FEA4}">
      <dgm:prSet/>
      <dgm:spPr/>
      <dgm:t>
        <a:bodyPr/>
        <a:lstStyle/>
        <a:p>
          <a:endParaRPr lang="pl-PL"/>
        </a:p>
      </dgm:t>
    </dgm:pt>
    <dgm:pt modelId="{2D2138A8-AA4C-49F3-B082-675F99365DDC}" type="sibTrans" cxnId="{BD052A8D-4323-42A1-BED1-08986CE0FEA4}">
      <dgm:prSet/>
      <dgm:spPr/>
      <dgm:t>
        <a:bodyPr/>
        <a:lstStyle/>
        <a:p>
          <a:endParaRPr lang="pl-PL"/>
        </a:p>
      </dgm:t>
    </dgm:pt>
    <dgm:pt modelId="{51DA64FD-ED70-481D-846D-E5C7A81C5EA3}" type="pres">
      <dgm:prSet presAssocID="{3C54110C-9D21-4139-88C2-5F6F7D9A00C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3CB48E4-8842-4808-B6EE-FF3D1F32F03D}" type="pres">
      <dgm:prSet presAssocID="{175F8BA0-FA07-4211-886A-1011B867B50B}" presName="root1" presStyleCnt="0"/>
      <dgm:spPr/>
    </dgm:pt>
    <dgm:pt modelId="{79735061-3C73-49C6-9D4A-15FA0A722B13}" type="pres">
      <dgm:prSet presAssocID="{175F8BA0-FA07-4211-886A-1011B867B50B}" presName="LevelOneTextNode" presStyleLbl="node0" presStyleIdx="0" presStyleCnt="1">
        <dgm:presLayoutVars>
          <dgm:chPref val="3"/>
        </dgm:presLayoutVars>
      </dgm:prSet>
      <dgm:spPr/>
    </dgm:pt>
    <dgm:pt modelId="{AC9B532E-B144-45C8-BEDD-CE831BE38FB0}" type="pres">
      <dgm:prSet presAssocID="{175F8BA0-FA07-4211-886A-1011B867B50B}" presName="level2hierChild" presStyleCnt="0"/>
      <dgm:spPr/>
    </dgm:pt>
    <dgm:pt modelId="{0E043184-A091-4EF8-8DBF-7CA038855FA2}" type="pres">
      <dgm:prSet presAssocID="{64F0D33D-A6B7-40F5-BBFA-2B7E360C852A}" presName="conn2-1" presStyleLbl="parChTrans1D2" presStyleIdx="0" presStyleCnt="2"/>
      <dgm:spPr/>
    </dgm:pt>
    <dgm:pt modelId="{5779077B-7E30-45F3-9713-2B9979EB474D}" type="pres">
      <dgm:prSet presAssocID="{64F0D33D-A6B7-40F5-BBFA-2B7E360C852A}" presName="connTx" presStyleLbl="parChTrans1D2" presStyleIdx="0" presStyleCnt="2"/>
      <dgm:spPr/>
    </dgm:pt>
    <dgm:pt modelId="{7A125D40-AE33-4455-AC03-6F0C664D63C3}" type="pres">
      <dgm:prSet presAssocID="{2D151B19-736C-421A-9DAA-135F0B34449B}" presName="root2" presStyleCnt="0"/>
      <dgm:spPr/>
    </dgm:pt>
    <dgm:pt modelId="{9DFA4CF2-C2F8-4F9A-9809-3BD1945BA8C6}" type="pres">
      <dgm:prSet presAssocID="{2D151B19-736C-421A-9DAA-135F0B34449B}" presName="LevelTwoTextNode" presStyleLbl="node2" presStyleIdx="0" presStyleCnt="2" custLinFactNeighborX="1262" custLinFactNeighborY="2460">
        <dgm:presLayoutVars>
          <dgm:chPref val="3"/>
        </dgm:presLayoutVars>
      </dgm:prSet>
      <dgm:spPr/>
    </dgm:pt>
    <dgm:pt modelId="{3A8FB0D6-2942-45F8-819C-71990CB58066}" type="pres">
      <dgm:prSet presAssocID="{2D151B19-736C-421A-9DAA-135F0B34449B}" presName="level3hierChild" presStyleCnt="0"/>
      <dgm:spPr/>
    </dgm:pt>
    <dgm:pt modelId="{42A8CE44-A1D8-44AF-874A-4955355BAFF9}" type="pres">
      <dgm:prSet presAssocID="{B6E0E1CF-3AAB-43B3-BB39-662D94B61E49}" presName="conn2-1" presStyleLbl="parChTrans1D2" presStyleIdx="1" presStyleCnt="2"/>
      <dgm:spPr/>
    </dgm:pt>
    <dgm:pt modelId="{CF6E4BF7-90E3-4C1D-8297-8885D03A6EA6}" type="pres">
      <dgm:prSet presAssocID="{B6E0E1CF-3AAB-43B3-BB39-662D94B61E49}" presName="connTx" presStyleLbl="parChTrans1D2" presStyleIdx="1" presStyleCnt="2"/>
      <dgm:spPr/>
    </dgm:pt>
    <dgm:pt modelId="{2BC57E2C-A85E-4F81-BD6B-2ECDD844FAF3}" type="pres">
      <dgm:prSet presAssocID="{94FB5F6B-753C-48AB-AC38-73C9F3459EBB}" presName="root2" presStyleCnt="0"/>
      <dgm:spPr/>
    </dgm:pt>
    <dgm:pt modelId="{7C50B888-2F5C-458F-AE71-4E68ACAE8A98}" type="pres">
      <dgm:prSet presAssocID="{94FB5F6B-753C-48AB-AC38-73C9F3459EBB}" presName="LevelTwoTextNode" presStyleLbl="node2" presStyleIdx="1" presStyleCnt="2">
        <dgm:presLayoutVars>
          <dgm:chPref val="3"/>
        </dgm:presLayoutVars>
      </dgm:prSet>
      <dgm:spPr>
        <a:xfrm>
          <a:off x="3821699" y="2889415"/>
          <a:ext cx="2510774" cy="1255387"/>
        </a:xfrm>
        <a:prstGeom prst="roundRect">
          <a:avLst>
            <a:gd name="adj" fmla="val 10000"/>
          </a:avLst>
        </a:prstGeom>
      </dgm:spPr>
    </dgm:pt>
    <dgm:pt modelId="{EDCD14B3-DA36-4F4F-BB25-0597D8A13DA4}" type="pres">
      <dgm:prSet presAssocID="{94FB5F6B-753C-48AB-AC38-73C9F3459EBB}" presName="level3hierChild" presStyleCnt="0"/>
      <dgm:spPr/>
    </dgm:pt>
  </dgm:ptLst>
  <dgm:cxnLst>
    <dgm:cxn modelId="{8A8E1923-CEC8-4F13-A70A-9CC84721526D}" type="presOf" srcId="{B6E0E1CF-3AAB-43B3-BB39-662D94B61E49}" destId="{CF6E4BF7-90E3-4C1D-8297-8885D03A6EA6}" srcOrd="1" destOrd="0" presId="urn:microsoft.com/office/officeart/2005/8/layout/hierarchy2"/>
    <dgm:cxn modelId="{E8E6E33B-B15A-464F-B56D-0BEB6BB892DA}" srcId="{3C54110C-9D21-4139-88C2-5F6F7D9A00C6}" destId="{175F8BA0-FA07-4211-886A-1011B867B50B}" srcOrd="0" destOrd="0" parTransId="{EC1C3BEE-5C73-47AA-9D25-092467B472A1}" sibTransId="{2EDFD02A-71F5-4811-ACE2-2E91D17C012C}"/>
    <dgm:cxn modelId="{D5AE6443-A044-4FC5-B09E-4372FE7081AA}" type="presOf" srcId="{64F0D33D-A6B7-40F5-BBFA-2B7E360C852A}" destId="{0E043184-A091-4EF8-8DBF-7CA038855FA2}" srcOrd="0" destOrd="0" presId="urn:microsoft.com/office/officeart/2005/8/layout/hierarchy2"/>
    <dgm:cxn modelId="{8E7E9347-FEB7-43FB-A01C-64B73074858F}" type="presOf" srcId="{2D151B19-736C-421A-9DAA-135F0B34449B}" destId="{9DFA4CF2-C2F8-4F9A-9809-3BD1945BA8C6}" srcOrd="0" destOrd="0" presId="urn:microsoft.com/office/officeart/2005/8/layout/hierarchy2"/>
    <dgm:cxn modelId="{743A4E68-2D77-4F75-99F3-BFED55E7527D}" type="presOf" srcId="{94FB5F6B-753C-48AB-AC38-73C9F3459EBB}" destId="{7C50B888-2F5C-458F-AE71-4E68ACAE8A98}" srcOrd="0" destOrd="0" presId="urn:microsoft.com/office/officeart/2005/8/layout/hierarchy2"/>
    <dgm:cxn modelId="{BD052A8D-4323-42A1-BED1-08986CE0FEA4}" srcId="{175F8BA0-FA07-4211-886A-1011B867B50B}" destId="{94FB5F6B-753C-48AB-AC38-73C9F3459EBB}" srcOrd="1" destOrd="0" parTransId="{B6E0E1CF-3AAB-43B3-BB39-662D94B61E49}" sibTransId="{2D2138A8-AA4C-49F3-B082-675F99365DDC}"/>
    <dgm:cxn modelId="{FA36CFB5-02BC-4734-8ADE-0F2B4BA43491}" type="presOf" srcId="{3C54110C-9D21-4139-88C2-5F6F7D9A00C6}" destId="{51DA64FD-ED70-481D-846D-E5C7A81C5EA3}" srcOrd="0" destOrd="0" presId="urn:microsoft.com/office/officeart/2005/8/layout/hierarchy2"/>
    <dgm:cxn modelId="{B71DD1DB-99D1-4DB9-9089-4DB18FB3AB3A}" type="presOf" srcId="{175F8BA0-FA07-4211-886A-1011B867B50B}" destId="{79735061-3C73-49C6-9D4A-15FA0A722B13}" srcOrd="0" destOrd="0" presId="urn:microsoft.com/office/officeart/2005/8/layout/hierarchy2"/>
    <dgm:cxn modelId="{362B9DE4-AD7B-465F-AE53-38C647E28255}" type="presOf" srcId="{64F0D33D-A6B7-40F5-BBFA-2B7E360C852A}" destId="{5779077B-7E30-45F3-9713-2B9979EB474D}" srcOrd="1" destOrd="0" presId="urn:microsoft.com/office/officeart/2005/8/layout/hierarchy2"/>
    <dgm:cxn modelId="{2C1D5AE8-B131-4D3B-9205-2AD66A2DCB90}" srcId="{175F8BA0-FA07-4211-886A-1011B867B50B}" destId="{2D151B19-736C-421A-9DAA-135F0B34449B}" srcOrd="0" destOrd="0" parTransId="{64F0D33D-A6B7-40F5-BBFA-2B7E360C852A}" sibTransId="{54A0100B-CA71-4C95-ADF4-0321FD812E91}"/>
    <dgm:cxn modelId="{25FEE4F3-82AE-40AD-BFC0-5327630D2F63}" type="presOf" srcId="{B6E0E1CF-3AAB-43B3-BB39-662D94B61E49}" destId="{42A8CE44-A1D8-44AF-874A-4955355BAFF9}" srcOrd="0" destOrd="0" presId="urn:microsoft.com/office/officeart/2005/8/layout/hierarchy2"/>
    <dgm:cxn modelId="{40E8655A-3BAF-404E-A0E1-6F44DB3B2936}" type="presParOf" srcId="{51DA64FD-ED70-481D-846D-E5C7A81C5EA3}" destId="{D3CB48E4-8842-4808-B6EE-FF3D1F32F03D}" srcOrd="0" destOrd="0" presId="urn:microsoft.com/office/officeart/2005/8/layout/hierarchy2"/>
    <dgm:cxn modelId="{07CF6731-047C-4ABF-89A8-37E6A2DD1A42}" type="presParOf" srcId="{D3CB48E4-8842-4808-B6EE-FF3D1F32F03D}" destId="{79735061-3C73-49C6-9D4A-15FA0A722B13}" srcOrd="0" destOrd="0" presId="urn:microsoft.com/office/officeart/2005/8/layout/hierarchy2"/>
    <dgm:cxn modelId="{68982444-9575-412F-971B-F786B6CE4ED8}" type="presParOf" srcId="{D3CB48E4-8842-4808-B6EE-FF3D1F32F03D}" destId="{AC9B532E-B144-45C8-BEDD-CE831BE38FB0}" srcOrd="1" destOrd="0" presId="urn:microsoft.com/office/officeart/2005/8/layout/hierarchy2"/>
    <dgm:cxn modelId="{3C3BCA57-D3E6-40F2-9F13-673B850CD6B8}" type="presParOf" srcId="{AC9B532E-B144-45C8-BEDD-CE831BE38FB0}" destId="{0E043184-A091-4EF8-8DBF-7CA038855FA2}" srcOrd="0" destOrd="0" presId="urn:microsoft.com/office/officeart/2005/8/layout/hierarchy2"/>
    <dgm:cxn modelId="{751B82ED-507B-4C14-A978-DC5324FB5DF9}" type="presParOf" srcId="{0E043184-A091-4EF8-8DBF-7CA038855FA2}" destId="{5779077B-7E30-45F3-9713-2B9979EB474D}" srcOrd="0" destOrd="0" presId="urn:microsoft.com/office/officeart/2005/8/layout/hierarchy2"/>
    <dgm:cxn modelId="{EF675F6B-464E-48BA-898D-4D89268E6511}" type="presParOf" srcId="{AC9B532E-B144-45C8-BEDD-CE831BE38FB0}" destId="{7A125D40-AE33-4455-AC03-6F0C664D63C3}" srcOrd="1" destOrd="0" presId="urn:microsoft.com/office/officeart/2005/8/layout/hierarchy2"/>
    <dgm:cxn modelId="{F80FEB59-F8B0-486D-AC6F-1B3A4305EC2E}" type="presParOf" srcId="{7A125D40-AE33-4455-AC03-6F0C664D63C3}" destId="{9DFA4CF2-C2F8-4F9A-9809-3BD1945BA8C6}" srcOrd="0" destOrd="0" presId="urn:microsoft.com/office/officeart/2005/8/layout/hierarchy2"/>
    <dgm:cxn modelId="{01AA3177-53B8-43E1-93DF-18509B9ECAF4}" type="presParOf" srcId="{7A125D40-AE33-4455-AC03-6F0C664D63C3}" destId="{3A8FB0D6-2942-45F8-819C-71990CB58066}" srcOrd="1" destOrd="0" presId="urn:microsoft.com/office/officeart/2005/8/layout/hierarchy2"/>
    <dgm:cxn modelId="{63297C27-DCCC-4F25-8148-0DEFA0191E55}" type="presParOf" srcId="{AC9B532E-B144-45C8-BEDD-CE831BE38FB0}" destId="{42A8CE44-A1D8-44AF-874A-4955355BAFF9}" srcOrd="2" destOrd="0" presId="urn:microsoft.com/office/officeart/2005/8/layout/hierarchy2"/>
    <dgm:cxn modelId="{AD3BF700-0178-4945-83EC-B9A8C6EB9813}" type="presParOf" srcId="{42A8CE44-A1D8-44AF-874A-4955355BAFF9}" destId="{CF6E4BF7-90E3-4C1D-8297-8885D03A6EA6}" srcOrd="0" destOrd="0" presId="urn:microsoft.com/office/officeart/2005/8/layout/hierarchy2"/>
    <dgm:cxn modelId="{14C398B3-BBA0-461E-9616-96E825241F2F}" type="presParOf" srcId="{AC9B532E-B144-45C8-BEDD-CE831BE38FB0}" destId="{2BC57E2C-A85E-4F81-BD6B-2ECDD844FAF3}" srcOrd="3" destOrd="0" presId="urn:microsoft.com/office/officeart/2005/8/layout/hierarchy2"/>
    <dgm:cxn modelId="{877AF7EA-38A8-49B0-AC0B-277DC15C5277}" type="presParOf" srcId="{2BC57E2C-A85E-4F81-BD6B-2ECDD844FAF3}" destId="{7C50B888-2F5C-458F-AE71-4E68ACAE8A98}" srcOrd="0" destOrd="0" presId="urn:microsoft.com/office/officeart/2005/8/layout/hierarchy2"/>
    <dgm:cxn modelId="{DE373838-6F9B-4CA0-A722-5E2255C437EB}" type="presParOf" srcId="{2BC57E2C-A85E-4F81-BD6B-2ECDD844FAF3}" destId="{EDCD14B3-DA36-4F4F-BB25-0597D8A13D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BC4C-BBEA-4588-8E3B-0E2C9C49A504}">
      <dsp:nvSpPr>
        <dsp:cNvPr id="0" name=""/>
        <dsp:cNvSpPr/>
      </dsp:nvSpPr>
      <dsp:spPr>
        <a:xfrm>
          <a:off x="39" y="10298"/>
          <a:ext cx="3780513" cy="864000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/>
            <a:t>Akcja 1</a:t>
          </a:r>
        </a:p>
      </dsp:txBody>
      <dsp:txXfrm>
        <a:off x="39" y="10298"/>
        <a:ext cx="3780513" cy="864000"/>
      </dsp:txXfrm>
    </dsp:sp>
    <dsp:sp modelId="{7417334A-ECD9-4DF0-B167-C3733E41F2A6}">
      <dsp:nvSpPr>
        <dsp:cNvPr id="0" name=""/>
        <dsp:cNvSpPr/>
      </dsp:nvSpPr>
      <dsp:spPr>
        <a:xfrm>
          <a:off x="39" y="874298"/>
          <a:ext cx="3780513" cy="18567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Mobilności zagraniczne,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Odbiorcami działań są uczestnicy mobilności,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Terminy składania wniosków: luty/marzec 2025</a:t>
          </a:r>
        </a:p>
      </dsp:txBody>
      <dsp:txXfrm>
        <a:off x="39" y="874298"/>
        <a:ext cx="3780513" cy="1856735"/>
      </dsp:txXfrm>
    </dsp:sp>
    <dsp:sp modelId="{BC395438-DA50-494B-A8A3-4AA9D707B29D}">
      <dsp:nvSpPr>
        <dsp:cNvPr id="0" name=""/>
        <dsp:cNvSpPr/>
      </dsp:nvSpPr>
      <dsp:spPr>
        <a:xfrm>
          <a:off x="4309824" y="10298"/>
          <a:ext cx="3780513" cy="864000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/>
            <a:t>Akcja 2</a:t>
          </a:r>
        </a:p>
      </dsp:txBody>
      <dsp:txXfrm>
        <a:off x="4309824" y="10298"/>
        <a:ext cx="3780513" cy="864000"/>
      </dsp:txXfrm>
    </dsp:sp>
    <dsp:sp modelId="{F916CC2C-CD25-4DDD-B00C-3E1673AC1BD2}">
      <dsp:nvSpPr>
        <dsp:cNvPr id="0" name=""/>
        <dsp:cNvSpPr/>
      </dsp:nvSpPr>
      <dsp:spPr>
        <a:xfrm>
          <a:off x="4309824" y="874298"/>
          <a:ext cx="3780513" cy="18567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Projekty partnerstw na rzecz współpracy,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/>
            <a:t>Działania na rzecz rozwoju i innowacyjnych rozwiązań,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kern="1200" dirty="0"/>
            <a:t>Terminy składania wniosków: luty/marzec 2025</a:t>
          </a:r>
        </a:p>
      </dsp:txBody>
      <dsp:txXfrm>
        <a:off x="4309824" y="874298"/>
        <a:ext cx="3780513" cy="1856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35061-3C73-49C6-9D4A-15FA0A722B13}">
      <dsp:nvSpPr>
        <dsp:cNvPr id="0" name=""/>
        <dsp:cNvSpPr/>
      </dsp:nvSpPr>
      <dsp:spPr>
        <a:xfrm>
          <a:off x="703103" y="456336"/>
          <a:ext cx="1582629" cy="791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Partnerstwa na rzecz współpracy</a:t>
          </a:r>
        </a:p>
      </dsp:txBody>
      <dsp:txXfrm>
        <a:off x="726280" y="479513"/>
        <a:ext cx="1536275" cy="744960"/>
      </dsp:txXfrm>
    </dsp:sp>
    <dsp:sp modelId="{0E043184-A091-4EF8-8DBF-7CA038855FA2}">
      <dsp:nvSpPr>
        <dsp:cNvPr id="0" name=""/>
        <dsp:cNvSpPr/>
      </dsp:nvSpPr>
      <dsp:spPr>
        <a:xfrm rot="19577904">
          <a:off x="2219773" y="592429"/>
          <a:ext cx="784943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84943" y="41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592621" y="614600"/>
        <a:ext cx="39247" cy="39247"/>
      </dsp:txXfrm>
    </dsp:sp>
    <dsp:sp modelId="{9DFA4CF2-C2F8-4F9A-9809-3BD1945BA8C6}">
      <dsp:nvSpPr>
        <dsp:cNvPr id="0" name=""/>
        <dsp:cNvSpPr/>
      </dsp:nvSpPr>
      <dsp:spPr>
        <a:xfrm>
          <a:off x="2938757" y="20797"/>
          <a:ext cx="1582629" cy="791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/>
            <a:t>Partnerstwa współpracy</a:t>
          </a:r>
        </a:p>
      </dsp:txBody>
      <dsp:txXfrm>
        <a:off x="2961934" y="43974"/>
        <a:ext cx="1536275" cy="744960"/>
      </dsp:txXfrm>
    </dsp:sp>
    <dsp:sp modelId="{42A8CE44-A1D8-44AF-874A-4955355BAFF9}">
      <dsp:nvSpPr>
        <dsp:cNvPr id="0" name=""/>
        <dsp:cNvSpPr/>
      </dsp:nvSpPr>
      <dsp:spPr>
        <a:xfrm rot="2142401">
          <a:off x="2212456" y="1037701"/>
          <a:ext cx="779605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79605" y="41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2582768" y="1060006"/>
        <a:ext cx="38980" cy="38980"/>
      </dsp:txXfrm>
    </dsp:sp>
    <dsp:sp modelId="{7C50B888-2F5C-458F-AE71-4E68ACAE8A98}">
      <dsp:nvSpPr>
        <dsp:cNvPr id="0" name=""/>
        <dsp:cNvSpPr/>
      </dsp:nvSpPr>
      <dsp:spPr>
        <a:xfrm>
          <a:off x="2918784" y="911342"/>
          <a:ext cx="1582629" cy="791314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Partnerstwa na małą skalę</a:t>
          </a:r>
        </a:p>
      </dsp:txBody>
      <dsp:txXfrm>
        <a:off x="2941961" y="934519"/>
        <a:ext cx="1536275" cy="744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972D280-83B0-0F06-D302-4B8FDB79F4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178805-2364-7B0A-B653-5746A7C14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D0F5D-AC1F-4DDB-89C1-1D2D9BB528D2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ADA7729-33CB-5A02-FC36-13245F0357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9991758-4C59-1C4E-6EB9-2C9B09680F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23DB-6B05-4574-8983-52252D2C5E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23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5104922C-54D4-44CC-9067-F2E40E6000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3CF0348-07F9-4FC6-9793-D25ABB3AA7A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D7534066-BE44-4782-9829-213AE8FF1DA6}" type="datetimeFigureOut">
              <a:rPr lang="pl-PL"/>
              <a:pPr>
                <a:defRPr/>
              </a:pPr>
              <a:t>17.10.2024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16206F9-E1B4-4481-94F5-14C5A48A81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1C365C61-E07A-4455-AF69-82DDD4D08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8DC01D-AE27-4047-8A4C-C857B7C14B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D65C9F0-0626-46E2-B820-4F025AB8F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6AF2F0-7D5E-46BE-AF4A-9BF4E249B9E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AF2F0-7D5E-46BE-AF4A-9BF4E249B9EA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407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obrazu slajdu 1">
            <a:extLst>
              <a:ext uri="{FF2B5EF4-FFF2-40B4-BE49-F238E27FC236}">
                <a16:creationId xmlns:a16="http://schemas.microsoft.com/office/drawing/2014/main" id="{2A7D6A78-9A6D-4EB2-998E-8CA95F7953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ymbol zastępczy notatek 2">
            <a:extLst>
              <a:ext uri="{FF2B5EF4-FFF2-40B4-BE49-F238E27FC236}">
                <a16:creationId xmlns:a16="http://schemas.microsoft.com/office/drawing/2014/main" id="{16EB997A-6717-42CF-B88F-FBE99CA85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19460" name="Symbol zastępczy numeru slajdu 3">
            <a:extLst>
              <a:ext uri="{FF2B5EF4-FFF2-40B4-BE49-F238E27FC236}">
                <a16:creationId xmlns:a16="http://schemas.microsoft.com/office/drawing/2014/main" id="{09353854-C9FC-49AF-A2CB-7CC57EE67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E82DA43-4FA1-4D99-8FEF-F8AD919EB57E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Stworzenie międzysektorowego centrum innowacji integrującego potencjał uczelni, szkół, ośrodków kształcenia zawodowego, przedsiębiorców, organizacji społecznych oraz władz miejskich na rzecz budowania nowoczesnego systemu kształcenia i rozwijania kompetencji zawodowych.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AF2F0-7D5E-46BE-AF4A-9BF4E249B9EA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9615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42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8054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25717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357304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7595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75F06C-B604-E1AA-163A-D2D523377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DFF3154-6D81-3F2A-3643-88FBAAE07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FDD529-847A-F536-FCBF-639D0304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377804-4508-4E7D-C169-C6D0ABEC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CA168F-B6D0-37DB-1A46-7EECF442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21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E15D76-F396-E380-7D5C-6EF160D8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D41E9B-8D0C-1EC8-975C-DAFD60F9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AB7F16-1726-F426-4E73-0389D782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37BBBA-CBA4-0B2E-2CEC-3A6BBABA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99F874-1197-53F8-4768-43BA536F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06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0366B0-1984-B574-A148-7837FAB24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718670-CFB0-C2F8-6E2F-DD4011209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B0AEB1-5AFB-FCA8-4BF8-8F917182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25A96D-2B65-E964-0FF9-F6E7A9C0D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8F2043B-18AD-0408-6210-C4D7A85D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1299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07E525-B019-2736-8CA1-4A4A7FBA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188451-CD73-53AA-4CFA-418EEDB2D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7808C75-67E5-FF83-7F6F-9FC5BCA5B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78E6992-78D2-07AF-A7C6-08332745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A3C704-05EA-C6D2-ECF2-73C7FCB6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66F2D9-A3A6-2628-4169-69C6B16F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064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6DE31D-CDD3-6A4B-53AD-4CBC9FA2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8792AA-74A3-23EE-A92C-6A1227D7A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B6A44BE-035B-6CCD-5668-F4FEAD804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123ABC-376E-8F31-2D08-BF974A214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D874303-2296-E904-95EE-15CB13A9E4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6BEECE7-63DB-D9F3-E225-556F3FB7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E97AC68-8D4F-6F12-5B0A-B341BDCE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3147840-FE5F-CAE9-B4DA-02E41947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857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C61163-E88E-9529-B528-86183FC7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BC46AD-1C24-CF5F-E303-3FF2DEB1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C46FE2A-D3B4-55EC-16C7-6CFE0EC8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D0AD0E-AD38-3B9D-C75A-7EE27A99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65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7450E73-10D8-9BA7-BA58-5B4CFE92A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6EC5E23-D3F0-49BD-D1F0-120DFE58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CE89BA-F25E-FE31-C384-9E66B15C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72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D99C2-D14F-B9BE-BDD0-F6D3D59B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5986C7-59B3-7512-0DEA-ACFE77171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E51A61-8851-3871-DDDF-58FFEA6A8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FBAFF4-4B43-68ED-879E-9070E6FC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F338DB-95C0-B116-735B-85D51A0A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930A5C-1A89-EC3D-E80F-1270E709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695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601903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987554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6480AC-088A-3AA8-AF47-5C1C5000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1BACB7A-979B-A7FD-2B57-3AB9BA06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010EBC-EFE8-98BE-034B-68015744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284431-4C2B-E6C7-807C-0B22B87F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F7E838-61B2-CA3B-73C5-48701D44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2F16759-B133-F29D-75F7-AF9DCD36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81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C5E3BD-B49A-A7C3-2134-8B804E3A5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20E5FE5-3F8A-5880-82C2-15E5F86B3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9B85B93-6165-BEDC-12BA-9F33D650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CFA2E2-A3D2-69BD-182D-3F44674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726733-121D-BBF4-4496-B2CFD373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844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9E320AC-4269-7E67-9FA7-11E160BA9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0772C18-A41F-F249-CC26-F3DCDA808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3F3D4A-3118-DA63-D9C4-896B7E24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2BBFB6-33CA-E363-F356-545C118A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993CE6-FA93-CBFC-D3D2-EED22683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056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2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1452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8226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2625717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357304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0549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1C190E-8B33-2FA4-98D2-E9176113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3905B80-2200-8A60-FE43-57A533D0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6A5BB-166D-4A75-81E9-D49CD899B323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631213-9A49-51F6-11EE-C6546460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DAFD49B-EEF3-B643-8DA4-D4474ADF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35B47-C176-42B6-B960-B108F8A9FA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960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61FD0A-3B1F-E7FF-95F3-074A6C4A4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48E3C8-0FB7-D1FD-43D5-42BD329AB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500015-F4B0-4FB9-6E91-CEB8F03F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4E1D6-D057-4496-9193-C61FA78D11F5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606B04-6AC4-7415-7D18-4F03AF104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F8D2C9-F75F-4018-580D-02B66D74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A5E53-E3C5-46EF-AF44-ADBD461C17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36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06502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0055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601903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508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5628AF-4CCF-EF8A-409D-2CC24786066F}"/>
              </a:ext>
            </a:extLst>
          </p:cNvPr>
          <p:cNvSpPr/>
          <p:nvPr userDrawn="1"/>
        </p:nvSpPr>
        <p:spPr>
          <a:xfrm>
            <a:off x="179512" y="123478"/>
            <a:ext cx="878497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ECD757A-E773-7D5E-321C-AE68C7D2912E}"/>
              </a:ext>
            </a:extLst>
          </p:cNvPr>
          <p:cNvSpPr/>
          <p:nvPr userDrawn="1"/>
        </p:nvSpPr>
        <p:spPr>
          <a:xfrm>
            <a:off x="6998308" y="4326619"/>
            <a:ext cx="2016224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 descr="Obraz zawierający Czcionka, tekst, zrzut ekranu, Jaskrawoniebieski&#10;&#10;Opis wygenerowany automatycznie">
            <a:extLst>
              <a:ext uri="{FF2B5EF4-FFF2-40B4-BE49-F238E27FC236}">
                <a16:creationId xmlns:a16="http://schemas.microsoft.com/office/drawing/2014/main" id="{B8C6DFC1-5C87-1147-633C-4D6ECFD8F3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" y="4586612"/>
            <a:ext cx="1974151" cy="364315"/>
          </a:xfrm>
          <a:prstGeom prst="rect">
            <a:avLst/>
          </a:prstGeom>
        </p:spPr>
      </p:pic>
      <p:pic>
        <p:nvPicPr>
          <p:cNvPr id="5" name="Obraz 4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06F0C74F-90D2-3C3F-00BD-BC3BAE7EEA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89" y="4586611"/>
            <a:ext cx="1907409" cy="364315"/>
          </a:xfrm>
          <a:prstGeom prst="rect">
            <a:avLst/>
          </a:prstGeom>
        </p:spPr>
      </p:pic>
      <p:pic>
        <p:nvPicPr>
          <p:cNvPr id="6" name="Obraz 5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7FFE246-DA17-8DAF-5697-522AD1C1F3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74" y="4473275"/>
            <a:ext cx="1190931" cy="670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E71D8BC3-AA80-751A-962C-8535F673709F}"/>
              </a:ext>
            </a:extLst>
          </p:cNvPr>
          <p:cNvSpPr/>
          <p:nvPr userDrawn="1"/>
        </p:nvSpPr>
        <p:spPr>
          <a:xfrm>
            <a:off x="3380891" y="3644131"/>
            <a:ext cx="288032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E710674-AB43-723A-2CF5-27C33FFCDBED}"/>
              </a:ext>
            </a:extLst>
          </p:cNvPr>
          <p:cNvSpPr/>
          <p:nvPr userDrawn="1"/>
        </p:nvSpPr>
        <p:spPr>
          <a:xfrm>
            <a:off x="10196" y="10472"/>
            <a:ext cx="4057747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D0C9AF8-A92E-0A8C-FE2D-023ACF57992F}"/>
              </a:ext>
            </a:extLst>
          </p:cNvPr>
          <p:cNvSpPr/>
          <p:nvPr userDrawn="1"/>
        </p:nvSpPr>
        <p:spPr>
          <a:xfrm>
            <a:off x="6998308" y="4326619"/>
            <a:ext cx="2016224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Czcionka, tekst, zrzut ekranu, Jaskrawoniebieski&#10;&#10;Opis wygenerowany automatycznie">
            <a:extLst>
              <a:ext uri="{FF2B5EF4-FFF2-40B4-BE49-F238E27FC236}">
                <a16:creationId xmlns:a16="http://schemas.microsoft.com/office/drawing/2014/main" id="{0499FFA8-F384-4A8A-2142-81C4A4A7C6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" y="4586612"/>
            <a:ext cx="1974151" cy="364315"/>
          </a:xfrm>
          <a:prstGeom prst="rect">
            <a:avLst/>
          </a:prstGeom>
        </p:spPr>
      </p:pic>
      <p:pic>
        <p:nvPicPr>
          <p:cNvPr id="9" name="Obraz 8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99CCE52C-FB6C-D632-BA8F-B49433FBBA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89" y="4586611"/>
            <a:ext cx="1907409" cy="364315"/>
          </a:xfrm>
          <a:prstGeom prst="rect">
            <a:avLst/>
          </a:prstGeom>
        </p:spPr>
      </p:pic>
      <p:pic>
        <p:nvPicPr>
          <p:cNvPr id="10" name="Obraz 9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A8059325-EE18-709C-59A1-FDFF4860EE5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74" y="4473275"/>
            <a:ext cx="1190931" cy="670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5" r:id="rId4"/>
    <p:sldLayoutId id="2147483776" r:id="rId5"/>
    <p:sldLayoutId id="2147483777" r:id="rId6"/>
    <p:sldLayoutId id="214748377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6D3932E-10E3-9950-7D2E-FB66654E0884}"/>
              </a:ext>
            </a:extLst>
          </p:cNvPr>
          <p:cNvSpPr/>
          <p:nvPr userDrawn="1"/>
        </p:nvSpPr>
        <p:spPr>
          <a:xfrm>
            <a:off x="6998308" y="4326619"/>
            <a:ext cx="2016224" cy="7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Czcionka, tekst, zrzut ekranu, Jaskrawoniebieski&#10;&#10;Opis wygenerowany automatycznie">
            <a:extLst>
              <a:ext uri="{FF2B5EF4-FFF2-40B4-BE49-F238E27FC236}">
                <a16:creationId xmlns:a16="http://schemas.microsoft.com/office/drawing/2014/main" id="{37E926D6-2599-0500-5741-628EEE6B4E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" y="4586612"/>
            <a:ext cx="1974151" cy="364315"/>
          </a:xfrm>
          <a:prstGeom prst="rect">
            <a:avLst/>
          </a:prstGeom>
        </p:spPr>
      </p:pic>
      <p:pic>
        <p:nvPicPr>
          <p:cNvPr id="8" name="Obraz 7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EC9D33F3-7B39-4B5C-91D2-A7AB0A9E7C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89" y="4586611"/>
            <a:ext cx="1907409" cy="364315"/>
          </a:xfrm>
          <a:prstGeom prst="rect">
            <a:avLst/>
          </a:prstGeom>
        </p:spPr>
      </p:pic>
      <p:pic>
        <p:nvPicPr>
          <p:cNvPr id="9" name="Obraz 8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28F92817-1C2B-DAF6-4CB7-F20D209696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74" y="4473275"/>
            <a:ext cx="1190931" cy="6702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1B1A298-A392-E8D1-1CBA-61FA0A67E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24313D-201A-30BF-F864-903C07454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0F07B8-FD1B-AEE0-7138-8DD7A429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EE3BB-7C24-4DDB-8A13-3478983BCB67}" type="datetimeFigureOut">
              <a:rPr lang="pl-PL" smtClean="0"/>
              <a:t>17.10.2024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A83DC8-A06B-AAAD-1484-324A684F4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5F3694-ED59-14FE-F48E-0A30263D7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E3120-3D50-4F23-BF37-802583D517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49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21-1-PL01-KA121-VET-00000923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19-1-PL01-KA101-062533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22-2-PL01-KA122-SCH-000092342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2CF_FD60077D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22-1-PL01-KA210-VET-00008491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22-1-PL01-KA210-VET-00008330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14-1-PL01-KA201-002785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rasmus-plus.ec.europa.eu/projects/search/details/2022-1-PL01-KA220-SCH-000086408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ebgate.ec.europa.eu/erasmus-esc/index/" TargetMode="External"/><Relationship Id="rId7" Type="http://schemas.openxmlformats.org/officeDocument/2006/relationships/hyperlink" Target="https://webgate.ec.europa.eu/app-forms/af-ui-opportunities/#/erasmus-plus/open-calls/field/43323848" TargetMode="External"/><Relationship Id="rId2" Type="http://schemas.openxmlformats.org/officeDocument/2006/relationships/hyperlink" Target="https://erasmusplus.org.pl/strony-informacyjne/dla-wnioskodawcow/jak-zlozycwniose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rasmusplus.org.pl/brepo/panel_repo_files/2022/02/10/28fowp/handbook-on-the-lump-sum-funding-model-key-action-.pdf" TargetMode="External"/><Relationship Id="rId5" Type="http://schemas.openxmlformats.org/officeDocument/2006/relationships/hyperlink" Target="https://erasmusplus.org.pl/jak-zlozyc-wniosek-o-projekt" TargetMode="External"/><Relationship Id="rId4" Type="http://schemas.openxmlformats.org/officeDocument/2006/relationships/hyperlink" Target="https://webgate.ec.europa.eu/fpfis/wikis/x/44XuK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hyperlink" Target="https://erasmusplus.org.pl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erasmusplus.org.pl/" TargetMode="External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10" Type="http://schemas.openxmlformats.org/officeDocument/2006/relationships/image" Target="../media/image3.png"/><Relationship Id="rId4" Type="http://schemas.openxmlformats.org/officeDocument/2006/relationships/image" Target="../media/image5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2AF141-CE6A-DB34-0D74-28C5C96A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424814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4001B92-73CB-379F-9B4B-6EB330DB6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84"/>
          <a:stretch/>
        </p:blipFill>
        <p:spPr>
          <a:xfrm>
            <a:off x="0" y="1304825"/>
            <a:ext cx="9144000" cy="302333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C0E2E6E-4FBD-4534-E295-2058C1D41BEB}"/>
              </a:ext>
            </a:extLst>
          </p:cNvPr>
          <p:cNvSpPr/>
          <p:nvPr/>
        </p:nvSpPr>
        <p:spPr>
          <a:xfrm>
            <a:off x="-2" y="3329940"/>
            <a:ext cx="9144002" cy="1066800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>
                <a:solidFill>
                  <a:srgbClr val="0B4DA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Centra Innowacji Erasmus+ InnHUB wsparciem innowacyjnej współpracy</a:t>
            </a:r>
          </a:p>
          <a:p>
            <a:pPr algn="ctr"/>
            <a:r>
              <a:rPr lang="pl-PL" sz="2000" b="1">
                <a:solidFill>
                  <a:srgbClr val="0B4DA3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międzynarodowej uczelni ze wszystkimi sektorami gospodarki</a:t>
            </a:r>
          </a:p>
        </p:txBody>
      </p:sp>
    </p:spTree>
    <p:extLst>
      <p:ext uri="{BB962C8B-B14F-4D97-AF65-F5344CB8AC3E}">
        <p14:creationId xmlns:p14="http://schemas.microsoft.com/office/powerpoint/2010/main" val="2978508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85C1C16E-3CAE-82BC-4C06-4B11B8E6D0E5}"/>
              </a:ext>
            </a:extLst>
          </p:cNvPr>
          <p:cNvSpPr/>
          <p:nvPr/>
        </p:nvSpPr>
        <p:spPr bwMode="auto">
          <a:xfrm>
            <a:off x="1638289" y="476663"/>
            <a:ext cx="5993468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 defTabSz="685800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Dwie akcje programu Erasmus+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A2263F-FC5B-A612-775D-D183E4FF6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953361"/>
              </p:ext>
            </p:extLst>
          </p:nvPr>
        </p:nvGraphicFramePr>
        <p:xfrm>
          <a:off x="589835" y="1259168"/>
          <a:ext cx="8090377" cy="274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1BA70403-2EFD-F555-EEB6-99D10A68EB5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1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F0EFA5-C851-041A-813F-B1147A00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55" y="3126052"/>
            <a:ext cx="7886700" cy="1178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Każde Partnerstwo musi się odnosić do </a:t>
            </a: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przynajmniej jednego wybranego priorytetu horyzontalnego </a:t>
            </a: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lub </a:t>
            </a: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przynajmniej jednego wybranego priorytetu dla sektora, w którym złożony zostaje projekt</a:t>
            </a:r>
            <a:r>
              <a:rPr lang="pl-PL" sz="1350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pl-PL" sz="1350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 rzeczywistości, najlepiej aby projekt odnosił się do </a:t>
            </a: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minimum 3 priorytetów!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FED50EE-20FC-7B20-ACE6-3319C4CC8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8"/>
          <a:stretch/>
        </p:blipFill>
        <p:spPr>
          <a:xfrm>
            <a:off x="421239" y="1095550"/>
            <a:ext cx="8301520" cy="195479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AD01A118-7655-C5E0-2C63-A682C4236A08}"/>
              </a:ext>
            </a:extLst>
          </p:cNvPr>
          <p:cNvSpPr/>
          <p:nvPr/>
        </p:nvSpPr>
        <p:spPr bwMode="auto">
          <a:xfrm>
            <a:off x="650856" y="414263"/>
            <a:ext cx="7842289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 defTabSz="685800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Priorytety programu Erasmus+ i EKS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6F2217A-3F93-2192-9247-C1497FD654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C1D995F-92DC-1B89-BB42-DFD8E90BE082}"/>
              </a:ext>
            </a:extLst>
          </p:cNvPr>
          <p:cNvGraphicFramePr>
            <a:graphicFrameLocks noGrp="1"/>
          </p:cNvGraphicFramePr>
          <p:nvPr/>
        </p:nvGraphicFramePr>
        <p:xfrm>
          <a:off x="628649" y="723551"/>
          <a:ext cx="7886700" cy="349820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95861">
                  <a:extLst>
                    <a:ext uri="{9D8B030D-6E8A-4147-A177-3AD203B41FA5}">
                      <a16:colId xmlns:a16="http://schemas.microsoft.com/office/drawing/2014/main" val="1542937173"/>
                    </a:ext>
                  </a:extLst>
                </a:gridCol>
                <a:gridCol w="6690839">
                  <a:extLst>
                    <a:ext uri="{9D8B030D-6E8A-4147-A177-3AD203B41FA5}">
                      <a16:colId xmlns:a16="http://schemas.microsoft.com/office/drawing/2014/main" val="3946109556"/>
                    </a:ext>
                  </a:extLst>
                </a:gridCol>
              </a:tblGrid>
              <a:tr h="480287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>
                          <a:effectLst/>
                        </a:rPr>
                        <a:t>Czas trwania projektu</a:t>
                      </a:r>
                      <a:endParaRPr lang="pl-PL" sz="9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3828" marT="5981" marB="0" anchor="ctr"/>
                </a:tc>
                <a:tc>
                  <a:txBody>
                    <a:bodyPr/>
                    <a:lstStyle/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projekty krótkoterminowe: od 6 do 18 miesięcy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akredytacja jest przyznawana na cały okres programowania, ale działania zaplanowane w ramach Planu </a:t>
                      </a:r>
                      <a:r>
                        <a:rPr lang="pl-PL" sz="900" u="none" strike="noStrike" dirty="0" err="1">
                          <a:effectLst/>
                        </a:rPr>
                        <a:t>Eramusa</a:t>
                      </a:r>
                      <a:r>
                        <a:rPr lang="pl-PL" sz="900" u="none" strike="noStrike" dirty="0">
                          <a:effectLst/>
                        </a:rPr>
                        <a:t> mogą trwać od 2 do 5 lat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981" marT="5981" marB="0" anchor="ctr"/>
                </a:tc>
                <a:extLst>
                  <a:ext uri="{0D108BD9-81ED-4DB2-BD59-A6C34878D82A}">
                    <a16:rowId xmlns:a16="http://schemas.microsoft.com/office/drawing/2014/main" val="1640016218"/>
                  </a:ext>
                </a:extLst>
              </a:tr>
              <a:tr h="574049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>
                          <a:effectLst/>
                        </a:rPr>
                        <a:t>Kraj, do którego można wyjechać</a:t>
                      </a:r>
                      <a:endParaRPr lang="pl-PL" sz="9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3828" marT="5981" marB="0" anchor="ctr"/>
                </a:tc>
                <a:tc>
                  <a:txBody>
                    <a:bodyPr/>
                    <a:lstStyle/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kraje członkowskie UE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kraje, które podpisały umowę o współpracy, tj. Norwegia, Islandia, Liechtenstein; Macedonia Północna, Serbia, Turcja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981" marT="5981" marB="0" anchor="ctr"/>
                </a:tc>
                <a:extLst>
                  <a:ext uri="{0D108BD9-81ED-4DB2-BD59-A6C34878D82A}">
                    <a16:rowId xmlns:a16="http://schemas.microsoft.com/office/drawing/2014/main" val="2391809902"/>
                  </a:ext>
                </a:extLst>
              </a:tr>
              <a:tr h="1397507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>
                          <a:effectLst/>
                        </a:rPr>
                        <a:t>Czas trwania mobilności</a:t>
                      </a:r>
                      <a:endParaRPr lang="pl-PL" sz="9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3828" marT="5981" marB="0" anchor="ctr"/>
                </a:tc>
                <a:tc>
                  <a:txBody>
                    <a:bodyPr/>
                    <a:lstStyle/>
                    <a:p>
                      <a:pPr marL="0" indent="0" algn="l" rtl="0" fontAlgn="ctr">
                        <a:buFont typeface="+mj-lt"/>
                        <a:buNone/>
                      </a:pPr>
                      <a:r>
                        <a:rPr lang="pl-PL" sz="900" u="none" strike="noStrike" dirty="0">
                          <a:effectLst/>
                        </a:rPr>
                        <a:t>Mobilność uczniów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mobilność grupowa: od 2 do 30 dni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mobilność krótkoterminowa: od 10 do 29 dni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mobilność długoterminowa: od 30 do 365 dni</a:t>
                      </a:r>
                    </a:p>
                    <a:p>
                      <a:pPr marL="0" indent="0" algn="l" rtl="0" fontAlgn="ctr">
                        <a:buFont typeface="Arial" panose="020B0604020202020204" pitchFamily="34" charset="0"/>
                        <a:buNone/>
                      </a:pPr>
                      <a:br>
                        <a:rPr lang="pl-PL" sz="900" u="none" strike="noStrike" dirty="0">
                          <a:effectLst/>
                        </a:rPr>
                      </a:br>
                      <a:r>
                        <a:rPr lang="pl-PL" sz="900" u="none" strike="noStrike" dirty="0">
                          <a:effectLst/>
                        </a:rPr>
                        <a:t>Mobilność pracowników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udział w zorganizowanych kursach i szkoleniach: od 2 do 30 dni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prowadzenie zajęć w organizacji zagranicznej: od 2 do 365 dni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Obserwacje pracy (</a:t>
                      </a:r>
                      <a:r>
                        <a:rPr lang="pl-PL" sz="900" u="none" strike="noStrike" dirty="0" err="1">
                          <a:effectLst/>
                        </a:rPr>
                        <a:t>job</a:t>
                      </a:r>
                      <a:r>
                        <a:rPr lang="pl-PL" sz="900" u="none" strike="noStrike" dirty="0">
                          <a:effectLst/>
                        </a:rPr>
                        <a:t> </a:t>
                      </a:r>
                      <a:r>
                        <a:rPr lang="pl-PL" sz="900" u="none" strike="noStrike" dirty="0" err="1">
                          <a:effectLst/>
                        </a:rPr>
                        <a:t>shadowing</a:t>
                      </a:r>
                      <a:r>
                        <a:rPr lang="pl-PL" sz="900" u="none" strike="noStrike" dirty="0">
                          <a:effectLst/>
                        </a:rPr>
                        <a:t>): od 2 do 60 dni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981" marT="5981" marB="0" anchor="ctr"/>
                </a:tc>
                <a:extLst>
                  <a:ext uri="{0D108BD9-81ED-4DB2-BD59-A6C34878D82A}">
                    <a16:rowId xmlns:a16="http://schemas.microsoft.com/office/drawing/2014/main" val="980949350"/>
                  </a:ext>
                </a:extLst>
              </a:tr>
              <a:tr h="1046365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u="none" strike="noStrike" dirty="0">
                          <a:effectLst/>
                        </a:rPr>
                        <a:t>Dofinansowanie</a:t>
                      </a:r>
                      <a:endParaRPr lang="pl-PL" sz="900" b="1" i="0" u="none" strike="noStrike" dirty="0">
                        <a:solidFill>
                          <a:srgbClr val="FFFFFF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981" marT="5981" marB="0" anchor="ctr"/>
                </a:tc>
                <a:tc>
                  <a:txBody>
                    <a:bodyPr/>
                    <a:lstStyle/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wsparcie organizacyjne,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podróż,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wsparcie indywidualne: koszty utrzymania uczestników i osób towarzyszących,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koszty związane z udziałem osób z mniejszymi szansami,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koszty związane z nauką języka,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wizyty przygotowawcze,</a:t>
                      </a:r>
                    </a:p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pl-PL" sz="900" u="none" strike="noStrike" dirty="0">
                          <a:effectLst/>
                        </a:rPr>
                        <a:t>koszty nadzwyczajne.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 marL="5981" marR="5981" marT="5981" marB="0" anchor="ctr"/>
                </a:tc>
                <a:extLst>
                  <a:ext uri="{0D108BD9-81ED-4DB2-BD59-A6C34878D82A}">
                    <a16:rowId xmlns:a16="http://schemas.microsoft.com/office/drawing/2014/main" val="1700094807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CCA01002-888A-9E90-9A0C-20CBF2CFC6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DA06B51-384C-C1E5-089C-349B4B33232B}"/>
              </a:ext>
            </a:extLst>
          </p:cNvPr>
          <p:cNvSpPr/>
          <p:nvPr/>
        </p:nvSpPr>
        <p:spPr bwMode="auto">
          <a:xfrm>
            <a:off x="996609" y="280354"/>
            <a:ext cx="7264249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Akcja 1 w sektorze Edukacji Szkolnej</a:t>
            </a:r>
          </a:p>
        </p:txBody>
      </p:sp>
    </p:spTree>
    <p:extLst>
      <p:ext uri="{BB962C8B-B14F-4D97-AF65-F5344CB8AC3E}">
        <p14:creationId xmlns:p14="http://schemas.microsoft.com/office/powerpoint/2010/main" val="33760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BBB99451-1DF7-33F9-E823-CD986B84B587}"/>
              </a:ext>
            </a:extLst>
          </p:cNvPr>
          <p:cNvSpPr txBox="1"/>
          <p:nvPr/>
        </p:nvSpPr>
        <p:spPr>
          <a:xfrm>
            <a:off x="2187213" y="387792"/>
            <a:ext cx="4769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24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sz="1800" dirty="0"/>
              <a:t>Akcja 1 – staże w ramach mobilności VET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1B8BB65-CFEC-E480-2D37-CE80C779FF55}"/>
              </a:ext>
            </a:extLst>
          </p:cNvPr>
          <p:cNvSpPr txBox="1"/>
          <p:nvPr/>
        </p:nvSpPr>
        <p:spPr>
          <a:xfrm>
            <a:off x="756271" y="825024"/>
            <a:ext cx="673669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u="none" strike="noStrike" dirty="0">
                <a:solidFill>
                  <a:srgbClr val="217CC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Czas trwania mobilności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długoterminowe od 3 do 12 miesięcy,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krótkoterminowe od 10 do 29 dni,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Kto może wziąć udział?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Uczestnikami mogą być uczniowie szkół branżowych i technicznych oraz absolwenci (do roku po ukończeniu szkoły)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Program stażu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Każdy uczeń otrzymuje indywidualny program stażu. Podczas pobytu za granicą uczniom towarzyszą nauczyciele ze szkoły macierzystej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7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298985" y="286175"/>
            <a:ext cx="6675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Mobilność uczniów i kadry w ramach kształcenia i szkolenia zawodowego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298985" y="1721130"/>
            <a:ext cx="6364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Akredytowany projekt mobilności osób uczących się i kadry stanowiący krok w realizacji długoterminowego Planu Erasmusa+ wnioskodawcy.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321608" y="2244486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47 420,00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298986" y="14554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298985" y="2507305"/>
            <a:ext cx="654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Zespól Szkół </a:t>
            </a:r>
            <a:r>
              <a:rPr lang="pl-PL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Ekonomiczno</a:t>
            </a: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Ogrodniczych w Tarnowie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298985" y="2222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298985" y="2951464"/>
            <a:ext cx="6452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Krótkoterminowa mobilność 10 uczniów w ramach kształcenia i szkolenia zawodowego,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Kursy i szkolenia: 9 uczestników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298986" y="28647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Działania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388922" y="2194186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388922" y="2829608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0CFA954-2893-E247-A94E-B1DA15CE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4" y="285709"/>
            <a:ext cx="1643879" cy="1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298985" y="286175"/>
            <a:ext cx="6675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Mobilność nauczycieli: uczymy się lepiej uczyć z Erasmusem+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298985" y="1148581"/>
            <a:ext cx="6364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Podnoszenie jakości nauczania poprzez rozwijanie kompetencji metodycznych,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wzbogacenie aktywizujących metod nauczania,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podniesienie umiejętności psychologicznych i pedagogicznych nauczycieli w nauczaniu dzieci ze specjalnymi potrzebami,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zwiększenie umiejętności włączania uczniów ze specjalnymi potrzebami edukacyjnymi,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99548" y="2271576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36 262,00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298986" y="8263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298985" y="2507305"/>
            <a:ext cx="654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Zespół Szkol Specjalnych nr 78 im. Ewy Szelburg-Zarembiny w Warszawie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298985" y="22220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298985" y="2951463"/>
            <a:ext cx="58293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Zrealizowano 9 kursów metodycznych, 1 kurs językowy i 4 obserwacje pracy w szkołach szpitalnych: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Nowoczesne kierownictwo szkoły – organizacja i zarządzanie placówką,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Metodyka nauczania języka angielskiego w sali zabaw dla szkoły podstawowej,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Język angielski i metodyka dla nauczycieli języka angielskiego,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Stymulowanie kreatywności i innowacji w klasie.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298986" y="28647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Działania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388922" y="2194186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388922" y="2829608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A3CAAB-6C1E-2FB0-E643-0F0E61EB4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33" y="233700"/>
            <a:ext cx="1731805" cy="17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2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298985" y="237861"/>
            <a:ext cx="6675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Mobilność uczniów: Myśleć, pracować, edukować -rozwój kompetencji społecznych wśród uczniów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298985" y="1349917"/>
            <a:ext cx="6364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Wspieranie uczniów w nabyciu następujących umiejętności: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odnajdywanie się w grupie i współpraca z grupą;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Kompetencje społeczne i językowe,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umiejętność prezentacji;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budowanie poczucia własnej wartości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99548" y="2271576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50 220,00 euro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298986" y="1071693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350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298985" y="2714933"/>
            <a:ext cx="654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Szkoła Podstawowa im. H. Ch. Andersena w Petrykozach</a:t>
            </a:r>
            <a:endParaRPr lang="pl-PL" sz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298985" y="2429686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350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298985" y="3159091"/>
            <a:ext cx="5829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Mobilność grupy 30 uczniów do szkoły w Grecji.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uczniowie wezmą udział w zajęciach rozwijających umiejętności społeczne, których celem jest nauka prawidłowego funkcjonowania w grupie, integracji oraz zrozumienia mechanizmów rządzących ludzkimi </a:t>
            </a:r>
            <a:r>
              <a:rPr lang="pl-PL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zachowaniami</a:t>
            </a: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ze szczególnym uwzględnieniem uczuć i emocji.</a:t>
            </a:r>
            <a:endParaRPr lang="pl-PL" sz="12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298986" y="3072347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350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Działania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388922" y="2401814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388922" y="3037236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0A3CAAB-6C1E-2FB0-E643-0F0E61EB4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33" y="233700"/>
            <a:ext cx="1731805" cy="17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8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9BD15AB3-26B3-3F3D-54D6-44C20BC6AFC5}"/>
              </a:ext>
            </a:extLst>
          </p:cNvPr>
          <p:cNvSpPr txBox="1"/>
          <p:nvPr/>
        </p:nvSpPr>
        <p:spPr>
          <a:xfrm>
            <a:off x="4750593" y="2227622"/>
            <a:ext cx="33199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2700" b="1" dirty="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Partnerstwa na rzecz współpracy</a:t>
            </a:r>
          </a:p>
        </p:txBody>
      </p:sp>
      <p:sp>
        <p:nvSpPr>
          <p:cNvPr id="9" name="Odcinek koła 8">
            <a:extLst>
              <a:ext uri="{FF2B5EF4-FFF2-40B4-BE49-F238E27FC236}">
                <a16:creationId xmlns:a16="http://schemas.microsoft.com/office/drawing/2014/main" id="{A2D5051A-9055-FE39-CA81-F0C42F7A1B68}"/>
              </a:ext>
            </a:extLst>
          </p:cNvPr>
          <p:cNvSpPr/>
          <p:nvPr/>
        </p:nvSpPr>
        <p:spPr>
          <a:xfrm rot="6716096">
            <a:off x="8118006" y="3140721"/>
            <a:ext cx="1721644" cy="1721644"/>
          </a:xfrm>
          <a:prstGeom prst="chord">
            <a:avLst/>
          </a:prstGeom>
          <a:solidFill>
            <a:srgbClr val="217CC4"/>
          </a:solidFill>
          <a:ln>
            <a:solidFill>
              <a:srgbClr val="217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dcinek koła 10">
            <a:extLst>
              <a:ext uri="{FF2B5EF4-FFF2-40B4-BE49-F238E27FC236}">
                <a16:creationId xmlns:a16="http://schemas.microsoft.com/office/drawing/2014/main" id="{37A1EEBF-74F0-D793-EA3C-4CA1B991966E}"/>
              </a:ext>
            </a:extLst>
          </p:cNvPr>
          <p:cNvSpPr/>
          <p:nvPr/>
        </p:nvSpPr>
        <p:spPr>
          <a:xfrm rot="12164986">
            <a:off x="-1598229" y="-140126"/>
            <a:ext cx="4446700" cy="4321083"/>
          </a:xfrm>
          <a:prstGeom prst="chord">
            <a:avLst/>
          </a:prstGeom>
          <a:solidFill>
            <a:srgbClr val="217CC4"/>
          </a:solidFill>
          <a:ln>
            <a:solidFill>
              <a:srgbClr val="217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C31BD432-6B0F-D14B-810B-236C66842433}"/>
              </a:ext>
            </a:extLst>
          </p:cNvPr>
          <p:cNvSpPr/>
          <p:nvPr/>
        </p:nvSpPr>
        <p:spPr>
          <a:xfrm>
            <a:off x="3556500" y="846069"/>
            <a:ext cx="975602" cy="975602"/>
          </a:xfrm>
          <a:prstGeom prst="ellipse">
            <a:avLst/>
          </a:prstGeom>
          <a:solidFill>
            <a:srgbClr val="217CC4"/>
          </a:solidFill>
          <a:ln>
            <a:solidFill>
              <a:srgbClr val="217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Obraz 14" descr="Ludzie dyskutujący o pracy przy laptopie w biurze">
            <a:extLst>
              <a:ext uri="{FF2B5EF4-FFF2-40B4-BE49-F238E27FC236}">
                <a16:creationId xmlns:a16="http://schemas.microsoft.com/office/drawing/2014/main" id="{B47F355F-A088-4751-C8C3-9982A55EA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8" y="1315490"/>
            <a:ext cx="3168362" cy="198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49FE551-4A7E-DE5F-73AD-BC8FF2984D33}"/>
              </a:ext>
            </a:extLst>
          </p:cNvPr>
          <p:cNvSpPr txBox="1"/>
          <p:nvPr/>
        </p:nvSpPr>
        <p:spPr>
          <a:xfrm>
            <a:off x="3904913" y="1596917"/>
            <a:ext cx="50113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algn="ctr">
              <a:defRPr sz="3600" b="1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2700" dirty="0">
                <a:cs typeface="+mn-cs"/>
              </a:rPr>
              <a:t>Akcja 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0C0EB3-D68A-93C9-83C9-AB9E4D953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290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D7912-4310-9499-15C7-E5AB36A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758" y="345866"/>
            <a:ext cx="6748483" cy="443198"/>
          </a:xfr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Partnerstwa na rzecz współpracy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5B51594-DBCA-1EBA-F984-7975F449F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201759"/>
              </p:ext>
            </p:extLst>
          </p:nvPr>
        </p:nvGraphicFramePr>
        <p:xfrm>
          <a:off x="1464415" y="2571750"/>
          <a:ext cx="5204518" cy="1703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5978FF47-B8DA-4A70-574A-998E8414F698}"/>
              </a:ext>
            </a:extLst>
          </p:cNvPr>
          <p:cNvSpPr txBox="1"/>
          <p:nvPr/>
        </p:nvSpPr>
        <p:spPr>
          <a:xfrm>
            <a:off x="821156" y="1039003"/>
            <a:ext cx="7886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Mają na celu </a:t>
            </a:r>
            <a:r>
              <a:rPr lang="pl-P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opracowywanie, przekazywanie lub wdrażanie innowacyjnych praktyk, badań</a:t>
            </a:r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także promują </a:t>
            </a:r>
            <a:r>
              <a:rPr lang="pl-P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współpracę, wzajemne uczenie się i wymianę doświadczeń</a:t>
            </a:r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 szczeblu europejskim. Wspierają </a:t>
            </a:r>
            <a:r>
              <a:rPr lang="pl-P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umiędzynarodowienie</a:t>
            </a:r>
            <a:r>
              <a:rPr lang="pl-P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poprzez umożliwienie współpracy z instytucjami z różnych krajów.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AB4408A-6942-DE0D-DCFF-333AF21BC4A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3591F7A-58D5-1115-895E-CF6D844D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97" y="426597"/>
            <a:ext cx="7986803" cy="443198"/>
          </a:xfr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Partnerstwa na rzecz współpracy, czyli dokładnie?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59E067A0-AA49-7FBC-2AD9-5A0544F30E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152125"/>
          <a:ext cx="7886697" cy="111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2971771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02392007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63264085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pl-PL" sz="1000"/>
                        <a:t>Podakcja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Partnerstwa współpracy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Partnerstwa na małą skalę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22899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l-PL" sz="1000"/>
                        <a:t>Dofinansowanie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120 000, 250 000 lub 400 000 EUR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30 000 lub 60 000 EUR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22032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l-PL" sz="1000"/>
                        <a:t>Konsorcjum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Min. 3 organizacje z 3 krajów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000"/>
                        <a:t>Min. 2 organizacje z 2 krajów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291342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l-PL" sz="1000"/>
                        <a:t>Okres realizacji projektu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/>
                        <a:t>od 12 do 36 miesięcy</a:t>
                      </a:r>
                      <a:endParaRPr lang="pl-PL" sz="1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 b="0"/>
                        <a:t>od 6 do 24 miesięcy</a:t>
                      </a:r>
                      <a:endParaRPr lang="pl-PL" sz="1000" b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9523627"/>
                  </a:ext>
                </a:extLst>
              </a:tr>
            </a:tbl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D61E3015-B5FA-5CC1-0BF5-74B8D7ADC6D7}"/>
              </a:ext>
            </a:extLst>
          </p:cNvPr>
          <p:cNvSpPr txBox="1"/>
          <p:nvPr/>
        </p:nvSpPr>
        <p:spPr>
          <a:xfrm>
            <a:off x="628650" y="2454135"/>
            <a:ext cx="7712105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350" dirty="0"/>
              <a:t>W projekcie może uczestniczyć </a:t>
            </a:r>
            <a:r>
              <a:rPr lang="pl-PL" sz="1350" b="1" dirty="0"/>
              <a:t>dowolna ilość organizacji z jednego kraju</a:t>
            </a:r>
            <a:r>
              <a:rPr lang="pl-PL" sz="1350" dirty="0"/>
              <a:t>, o ile warunek udziału minimalnej liczby organizacji z różnych krajów programu został spełniony,</a:t>
            </a:r>
          </a:p>
          <a:p>
            <a:endParaRPr lang="pl-PL" dirty="0"/>
          </a:p>
          <a:p>
            <a:pPr algn="just"/>
            <a:r>
              <a:rPr lang="pl-PL" sz="1350" dirty="0"/>
              <a:t>Wnioskodawcy wraz z partnerami </a:t>
            </a:r>
            <a:r>
              <a:rPr lang="pl-PL" sz="1350" b="1" dirty="0"/>
              <a:t>wybierają kwotę ryczałtową</a:t>
            </a:r>
            <a:r>
              <a:rPr lang="pl-PL" sz="1350" dirty="0"/>
              <a:t>, która będzie bardziej odpowiednia do pokrycia kosztów ich projektów, w oparciu o ich potrzeby, cele i działania, jakie chcą podjąć.</a:t>
            </a:r>
          </a:p>
          <a:p>
            <a:pPr algn="just"/>
            <a:r>
              <a:rPr lang="pl-PL" sz="1350" dirty="0"/>
              <a:t>Wybór wnioskowanej kwoty ryczałtowej powinien opierać się na </a:t>
            </a:r>
            <a:r>
              <a:rPr lang="pl-PL" sz="1350" b="1" dirty="0"/>
              <a:t>własnych szacunkach wnioskodawcy.</a:t>
            </a:r>
          </a:p>
          <a:p>
            <a:pPr algn="just"/>
            <a:endParaRPr lang="pl-PL" b="1" dirty="0"/>
          </a:p>
          <a:p>
            <a:pPr algn="ctr"/>
            <a:r>
              <a:rPr lang="pl-PL" sz="1350" b="1" dirty="0">
                <a:solidFill>
                  <a:srgbClr val="217CC4"/>
                </a:solidFill>
                <a:latin typeface="Roboto"/>
                <a:ea typeface="Roboto"/>
                <a:cs typeface="Arial"/>
              </a:rPr>
              <a:t>TERMIN SKŁADANIA WNIOSKÓW LUTY/MARZEC 2024r. </a:t>
            </a:r>
            <a:endParaRPr lang="pl-PL" sz="1350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endParaRPr lang="pl-PL" sz="135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A03277F-0A0A-9B95-EF08-BF097A9262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9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EBB758C1-FFA7-267E-30A1-474989377AD8}"/>
              </a:ext>
            </a:extLst>
          </p:cNvPr>
          <p:cNvSpPr txBox="1">
            <a:spLocks/>
          </p:cNvSpPr>
          <p:nvPr/>
        </p:nvSpPr>
        <p:spPr>
          <a:xfrm>
            <a:off x="5079242" y="1800556"/>
            <a:ext cx="3853217" cy="419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l-PL" sz="2400" b="1">
                <a:solidFill>
                  <a:srgbClr val="0CB0E7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ERASMUS+ InnHUB kim jesteśmy?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4C538DB-9290-D03F-A482-6C6CCC28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96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4">
            <a:extLst>
              <a:ext uri="{FF2B5EF4-FFF2-40B4-BE49-F238E27FC236}">
                <a16:creationId xmlns:a16="http://schemas.microsoft.com/office/drawing/2014/main" id="{B034DBFC-DD1B-0D51-3194-46D014194BB1}"/>
              </a:ext>
            </a:extLst>
          </p:cNvPr>
          <p:cNvSpPr txBox="1"/>
          <p:nvPr/>
        </p:nvSpPr>
        <p:spPr>
          <a:xfrm>
            <a:off x="1650167" y="355065"/>
            <a:ext cx="5720557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sz="2700" dirty="0"/>
              <a:t>Zasady partnerstw Erasmus+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A3073D5-7A26-8D5A-A12C-FFEE668E9652}"/>
              </a:ext>
            </a:extLst>
          </p:cNvPr>
          <p:cNvSpPr txBox="1">
            <a:spLocks/>
          </p:cNvSpPr>
          <p:nvPr/>
        </p:nvSpPr>
        <p:spPr>
          <a:xfrm>
            <a:off x="5083837" y="973049"/>
            <a:ext cx="3764920" cy="184868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Budżet stanowi </a:t>
            </a: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ryczałt 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Beneficjent będzie rozliczany </a:t>
            </a: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realizacji celów projektu</a:t>
            </a:r>
            <a:r>
              <a:rPr lang="pl-PL" sz="1350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Działania i ich jakość należy udokumentować (spotkania – listy obecności, program, podsumowanie; praca nad rezultatami – karty czasu pracy itp.)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135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Podwykonawstwo</a:t>
            </a: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musi być uzasadnione, nie może obejmować zasadniczych działań np. zarządzania, opracowania rezultatów</a:t>
            </a:r>
          </a:p>
          <a:p>
            <a:pPr marL="0" indent="0">
              <a:buNone/>
            </a:pPr>
            <a:endParaRPr lang="pl-PL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D1F0A9-4CD5-9285-5E29-2832FD5FE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326025"/>
              </p:ext>
            </p:extLst>
          </p:nvPr>
        </p:nvGraphicFramePr>
        <p:xfrm>
          <a:off x="192116" y="798263"/>
          <a:ext cx="4980293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9704">
                  <a:extLst>
                    <a:ext uri="{9D8B030D-6E8A-4147-A177-3AD203B41FA5}">
                      <a16:colId xmlns:a16="http://schemas.microsoft.com/office/drawing/2014/main" val="2605459925"/>
                    </a:ext>
                  </a:extLst>
                </a:gridCol>
                <a:gridCol w="2530589">
                  <a:extLst>
                    <a:ext uri="{9D8B030D-6E8A-4147-A177-3AD203B41FA5}">
                      <a16:colId xmlns:a16="http://schemas.microsoft.com/office/drawing/2014/main" val="36506646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Koszty uprawnione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Koszty nieuprawnione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399081"/>
                  </a:ext>
                </a:extLst>
              </a:tr>
              <a:tr h="2926763"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poniesione w okresie realizacji projektu;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wyszczególnione w szacowanym budżecie działania;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zostały poniesione w związku z działaniem </a:t>
                      </a:r>
                      <a:r>
                        <a:rPr lang="pl-PL" sz="11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są konieczne do jego realizacji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są możliwe do zidentyfikowania i sprawdzenia;</a:t>
                      </a:r>
                    </a:p>
                    <a:p>
                      <a:pPr marL="171450" lvl="0" indent="-171450" algn="l"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spełniają wymogi ustanowione w obowiązujących przepisach podatkowych i socjalnych;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są racjonalne, uzasadnione </a:t>
                      </a:r>
                      <a:r>
                        <a:rPr lang="pl-PL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 zgodne z zasadą należytego zarządzania finansami (oszczędność i wydajność).</a:t>
                      </a:r>
                      <a:endParaRPr lang="pl-P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straty wynikające z różnic kursowych;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koszty zadeklarowane w ramach innego działania, na które udzielono dotacji  z UE;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nadmierne lub nieuzasadnione wydatki;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wkłady niepieniężne od osób trzecich;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 przypadku wynajmowania lub leasingu sprzętu koszty każdej opcji wykupu na koniec okresu leasingu lub najmu;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koszty otwarcia i prowadzenia rachunków bankowych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pl-PL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VAT, jeżeli podlega zwrotowi na mocy mających zastosowanie przepisów krajowych dotyczących VAT.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556219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8F30C18B-B313-D647-21CE-16D76B0321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9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F24FAA-BBE5-D513-882B-B99731B3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535" y="601124"/>
            <a:ext cx="6346930" cy="443198"/>
          </a:xfr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Kto może uczestniczyć w akcji 2?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FAC99A-B959-A9C0-ACDD-0EF73549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12" y="1448630"/>
            <a:ext cx="7072444" cy="3263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Wnioskodawcą może być </a:t>
            </a:r>
            <a:r>
              <a:rPr lang="pl-PL" sz="13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dowolna organizacja publiczna bądź prywatna</a:t>
            </a: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posiadająca osobowość prawną i mająca siedzibę w państwie członkowskim UE lub państwie stowarzyszonym z programem, działająca w obszarze kształcenia, szkolenia, młodzieży, sportu, w innych sektorach społeczno-ekonomicznych  lub prowadząca działalność o charakterze przekrojowym, posiadająca odpowiednią akredytację,</a:t>
            </a:r>
          </a:p>
          <a:p>
            <a:pPr marL="0" indent="0" algn="just">
              <a:buNone/>
            </a:pPr>
            <a:endParaRPr lang="pl-PL" sz="1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buNone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Organizacja składa </a:t>
            </a:r>
            <a:r>
              <a:rPr lang="pl-PL" sz="13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wniosek w imieniu wszystkich organizacji</a:t>
            </a: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zaangażowanych w projekt.</a:t>
            </a:r>
          </a:p>
          <a:p>
            <a:pPr algn="just"/>
            <a:endParaRPr lang="pl-PL" sz="1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algn="just">
              <a:buNone/>
            </a:pPr>
            <a:r>
              <a:rPr lang="pl-PL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Wszyscy partnerzy muszą być wskazani we wniosku.</a:t>
            </a:r>
          </a:p>
        </p:txBody>
      </p:sp>
      <p:sp>
        <p:nvSpPr>
          <p:cNvPr id="4" name="Krzyż 3">
            <a:extLst>
              <a:ext uri="{FF2B5EF4-FFF2-40B4-BE49-F238E27FC236}">
                <a16:creationId xmlns:a16="http://schemas.microsoft.com/office/drawing/2014/main" id="{BCD675C7-6EE7-C60D-67F6-C8E90D904808}"/>
              </a:ext>
            </a:extLst>
          </p:cNvPr>
          <p:cNvSpPr/>
          <p:nvPr/>
        </p:nvSpPr>
        <p:spPr>
          <a:xfrm>
            <a:off x="765530" y="1457303"/>
            <a:ext cx="222240" cy="218624"/>
          </a:xfrm>
          <a:prstGeom prst="plus">
            <a:avLst>
              <a:gd name="adj" fmla="val 38976"/>
            </a:avLst>
          </a:prstGeom>
          <a:solidFill>
            <a:srgbClr val="217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Krzyż 4">
            <a:extLst>
              <a:ext uri="{FF2B5EF4-FFF2-40B4-BE49-F238E27FC236}">
                <a16:creationId xmlns:a16="http://schemas.microsoft.com/office/drawing/2014/main" id="{1D01122C-B094-88B7-E1A9-B01758E166B6}"/>
              </a:ext>
            </a:extLst>
          </p:cNvPr>
          <p:cNvSpPr/>
          <p:nvPr/>
        </p:nvSpPr>
        <p:spPr>
          <a:xfrm>
            <a:off x="765530" y="2741867"/>
            <a:ext cx="222240" cy="218624"/>
          </a:xfrm>
          <a:prstGeom prst="plus">
            <a:avLst>
              <a:gd name="adj" fmla="val 38976"/>
            </a:avLst>
          </a:prstGeom>
          <a:solidFill>
            <a:srgbClr val="217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Krzyż 5">
            <a:extLst>
              <a:ext uri="{FF2B5EF4-FFF2-40B4-BE49-F238E27FC236}">
                <a16:creationId xmlns:a16="http://schemas.microsoft.com/office/drawing/2014/main" id="{FD3910CD-18F6-653A-31CC-08DEE97F897B}"/>
              </a:ext>
            </a:extLst>
          </p:cNvPr>
          <p:cNvSpPr/>
          <p:nvPr/>
        </p:nvSpPr>
        <p:spPr>
          <a:xfrm>
            <a:off x="765530" y="3319448"/>
            <a:ext cx="222240" cy="218624"/>
          </a:xfrm>
          <a:prstGeom prst="plus">
            <a:avLst>
              <a:gd name="adj" fmla="val 38976"/>
            </a:avLst>
          </a:prstGeom>
          <a:solidFill>
            <a:srgbClr val="217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64D90B7-24A8-F1C8-251A-F1E45A0A7A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2105425C-857A-DBC1-D6D1-EB0D934DC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15782" r="20287" b="56599"/>
          <a:stretch/>
        </p:blipFill>
        <p:spPr>
          <a:xfrm>
            <a:off x="1900078" y="735169"/>
            <a:ext cx="5549381" cy="1420586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D894991F-2439-367A-B743-1CD7278CB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6418" r="13949" b="9977"/>
          <a:stretch/>
        </p:blipFill>
        <p:spPr>
          <a:xfrm>
            <a:off x="1333242" y="2581422"/>
            <a:ext cx="6683051" cy="172849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FA68857-4FBE-7931-69D9-9557CFB86A63}"/>
              </a:ext>
            </a:extLst>
          </p:cNvPr>
          <p:cNvSpPr txBox="1"/>
          <p:nvPr/>
        </p:nvSpPr>
        <p:spPr>
          <a:xfrm>
            <a:off x="784496" y="2205536"/>
            <a:ext cx="7676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Przykładowe działania w partnerstwach współpracy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75067D0-7D8F-9B33-9ACF-A53B878EB7EC}"/>
              </a:ext>
            </a:extLst>
          </p:cNvPr>
          <p:cNvSpPr txBox="1"/>
          <p:nvPr/>
        </p:nvSpPr>
        <p:spPr>
          <a:xfrm>
            <a:off x="836572" y="343023"/>
            <a:ext cx="7676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Przykładowe działania w partnerstwach na małą skalę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37195A-362A-AA78-8DB0-C80660B2BA4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298985" y="286175"/>
            <a:ext cx="6675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Think</a:t>
            </a:r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Green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298985" y="1026359"/>
            <a:ext cx="63642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Identyfikowanie i zbieranie propozycji uzupełnienia programów kształcenia zawodowego o treści recyklingowe. W wyniku jego realizacji programy nauczania partnerów będą zawierały takie elementy, a zalecenia i propozycje treści nauczania zostaną przekazane innym szkołom i placówkom nadzorującym kształcenie zawodowe w krajach partnerskich i UE.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99548" y="2271576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60 000,00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298985" y="7230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298985" y="2412874"/>
            <a:ext cx="6549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Zespół Szkół nr 8 we Wrocławiu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Kraje partnerskie: Chorwacja, Turcja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298985" y="21276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298985" y="3008089"/>
            <a:ext cx="64528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realizacja trzech projektów edukacyjnych w postaci przygotowania i realizacji wizyt studyjnych, wymiana doświadczeń i dobrych praktyk przez kadrę szkoły oraz ich zebranie w formie rekomendacji,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uzupełnienie programów nauczania dla min. 5 kierunków kształcenia zawodowego.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Udział 42 uczniów w wyjazdach studyjnych, udział 150 uczniów w warsztatach prowadzonych przez uczestników projektu.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298986" y="29405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388922" y="2099755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388922" y="2911750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0CFA954-2893-E247-A94E-B1DA15CE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4" y="285709"/>
            <a:ext cx="1643879" cy="1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6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298985" y="286175"/>
            <a:ext cx="6675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GastroWaste</a:t>
            </a:r>
            <a:endParaRPr lang="pl-PL" b="1" dirty="0">
              <a:solidFill>
                <a:srgbClr val="217CC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298985" y="847139"/>
            <a:ext cx="6364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udostępnienie praktycznych rozwiązań wykorzystania odpadów w gastronomii,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nabycie wiedzy poprzez sporządzoną diagnozę i odpowiednie szkolenie związane z wykorzystaniem odpadów powstałych w procesie przygotowania,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poznanie wymagań i rozwiązań związanych z gospodarką odpadami w gastronomii.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99548" y="2271576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60 000,00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286000" y="5474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298985" y="2111020"/>
            <a:ext cx="6549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Zespół Szkół </a:t>
            </a:r>
            <a:r>
              <a:rPr lang="pl-PL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Ogolnokształcących</a:t>
            </a: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 Zawodowych w Mońkach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Kraje partnerskie: Polska, Łotwa, Hiszpania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298985" y="177195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210396" y="2746858"/>
            <a:ext cx="64528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raport z badaniami, diagnozą i analizą porównawczą w branży gastronomicznej z uwzględnieniem praktyk związanych z gospodarką odpadami w gastronomii wynikającymi ze zmian klimatu;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pilotażowe programy szkoleniowe dotyczące wykorzystania odpadów powstających w procesie przygotowywania żywności w gastronomii;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poradnik zawierający wyniki realizacji szkoleń, wyniki badań oraz rekomendacje z zakresu less waste w gastronomii.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286000" y="26629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388922" y="1771954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388922" y="2687074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0CFA954-2893-E247-A94E-B1DA15CE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4" y="285709"/>
            <a:ext cx="1643879" cy="1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8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468863" y="261008"/>
            <a:ext cx="33134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 Rajskim Ogrodzie Europy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468863" y="988315"/>
            <a:ext cx="6364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poznanie miejsc o szczególnych walorach przyrodniczych i edukacyjnych, nie umieszczanych w przewodnikach terenowych.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wzbogacenie umiejętności dydaktycznych i innowacyjnych,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poznawanie różnorodności przyrodniczej i kulturowej , kształtowanie </a:t>
            </a:r>
            <a:r>
              <a:rPr lang="pl-PL" sz="12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zachowań</a:t>
            </a: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ekologicznych, budowanie poczucia bycia obywatelem Europy, kształtowanie empatii, szacunku, tolerancji i akceptacji odmienności.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11463" y="3671451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204 529,00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468863" y="6501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468863" y="2642344"/>
            <a:ext cx="6549377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Koordynator: Szkoła Podstawowa Nr 23 w Elblągu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Partnerzy: </a:t>
            </a:r>
            <a:r>
              <a:rPr lang="pl-PL" sz="1350" dirty="0">
                <a:solidFill>
                  <a:srgbClr val="000000"/>
                </a:solidFill>
              </a:rPr>
              <a:t>Austria, Grecja, Węgry, Włochy, Litwa, Portugalia, Rumunia, Hiszpania</a:t>
            </a:r>
            <a:r>
              <a:rPr lang="pl-PL" sz="1200" dirty="0"/>
              <a:t> 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468863" y="23004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Konsorcjum projektowe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468863" y="3391886"/>
            <a:ext cx="58293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warsztaty artystyczne, socjoterapeutyczne i ekologiczne,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stworzono plan posadzenia rajskiego ogrodu w okolicy szkoły,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opracowano i zrealizowano zbiór konspektów zajęć edukacyjnych.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468863" y="33366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558800" y="2209682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558800" y="3210026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37B914-68B0-F10B-FCF8-1C281DE6F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3" y="185735"/>
            <a:ext cx="1731806" cy="17895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A7A289-ACD6-F3B5-80A2-578D24D2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3" y="2228157"/>
            <a:ext cx="1555481" cy="10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38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6EADC0F-00E4-5452-DA15-76340CE109E2}"/>
              </a:ext>
            </a:extLst>
          </p:cNvPr>
          <p:cNvSpPr txBox="1"/>
          <p:nvPr/>
        </p:nvSpPr>
        <p:spPr>
          <a:xfrm>
            <a:off x="2317861" y="108652"/>
            <a:ext cx="61310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Innowacje pedagogiczne w edukacji polonijnej. Wspieranie kompetencji nauczycieli w środowisku dwu i wielojęzycznym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8B5F2A6-7F14-430A-4C7C-3FED0DC771BA}"/>
              </a:ext>
            </a:extLst>
          </p:cNvPr>
          <p:cNvSpPr txBox="1"/>
          <p:nvPr/>
        </p:nvSpPr>
        <p:spPr>
          <a:xfrm>
            <a:off x="2468863" y="1351627"/>
            <a:ext cx="636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Zmniejszanie dysproporcji w angażowaniu się w formalną edukacje wśród dzieci ze środowisk migracyjnych i wzmacnianie ich rodzin jako aktywnych podmiotów w kształtowaniu językowego portretu społeczeństwa,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A20C31-EBB5-0382-E099-C8DA7341B3E7}"/>
              </a:ext>
            </a:extLst>
          </p:cNvPr>
          <p:cNvSpPr txBox="1"/>
          <p:nvPr/>
        </p:nvSpPr>
        <p:spPr>
          <a:xfrm>
            <a:off x="411463" y="2286015"/>
            <a:ext cx="234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Grant: </a:t>
            </a:r>
            <a:r>
              <a:rPr lang="pl-PL" sz="1050" dirty="0">
                <a:latin typeface="Roboto" panose="02000000000000000000" pitchFamily="2" charset="0"/>
                <a:ea typeface="Roboto" panose="02000000000000000000" pitchFamily="2" charset="0"/>
              </a:rPr>
              <a:t>250.000,00 </a:t>
            </a: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Link do karty projektu</a:t>
            </a:r>
            <a:endParaRPr lang="pl-PL" sz="105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619C3A5-E21B-8F78-C75C-179EA193070F}"/>
              </a:ext>
            </a:extLst>
          </p:cNvPr>
          <p:cNvSpPr txBox="1"/>
          <p:nvPr/>
        </p:nvSpPr>
        <p:spPr>
          <a:xfrm>
            <a:off x="2468863" y="10761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Cele projektu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1D96DF3-3DB1-C399-7B0B-20A51FA9CD96}"/>
              </a:ext>
            </a:extLst>
          </p:cNvPr>
          <p:cNvSpPr txBox="1"/>
          <p:nvPr/>
        </p:nvSpPr>
        <p:spPr>
          <a:xfrm>
            <a:off x="2468863" y="2347450"/>
            <a:ext cx="6549377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Koordynator: Uniwersytet Adama Mickiewicza w Poznaniu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Kraje partnerskie: </a:t>
            </a:r>
            <a:r>
              <a:rPr lang="pl-PL" sz="1350" dirty="0">
                <a:solidFill>
                  <a:srgbClr val="000000"/>
                </a:solidFill>
              </a:rPr>
              <a:t>Islandia, Włochy, Hiszpania, Turcja</a:t>
            </a:r>
            <a:endParaRPr lang="pl-PL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4B538D7-3820-A31C-1EBE-E2C08F68E35E}"/>
              </a:ext>
            </a:extLst>
          </p:cNvPr>
          <p:cNvSpPr txBox="1"/>
          <p:nvPr/>
        </p:nvSpPr>
        <p:spPr>
          <a:xfrm>
            <a:off x="2468863" y="20604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Konsorcjum projektowe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2B03BB5-C67D-5859-988F-3CF72CE2D260}"/>
              </a:ext>
            </a:extLst>
          </p:cNvPr>
          <p:cNvSpPr txBox="1"/>
          <p:nvPr/>
        </p:nvSpPr>
        <p:spPr>
          <a:xfrm>
            <a:off x="2468863" y="3028412"/>
            <a:ext cx="626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2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opracowanie i wdrożenie kompleksowych i innowacyjnych, globalnie dostępnych narzędzi i metod wspierania nauczycieli prowadzących polską edukację w środowisku dwujęzycznym i wielojęzycznym (w Polsce i za granicą),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filmy, zdjęcia, karty pracy oraz trasa, plan i program wyprawy przyrodniczej.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0F2A71D-E713-C98A-9CDF-32643FB2EC7D}"/>
              </a:ext>
            </a:extLst>
          </p:cNvPr>
          <p:cNvSpPr txBox="1"/>
          <p:nvPr/>
        </p:nvSpPr>
        <p:spPr>
          <a:xfrm>
            <a:off x="2468862" y="2966269"/>
            <a:ext cx="4912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Rezultaty</a:t>
            </a:r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9E173FB1-FDF7-B78F-A39A-DB0E8B735D2A}"/>
              </a:ext>
            </a:extLst>
          </p:cNvPr>
          <p:cNvCxnSpPr>
            <a:cxnSpLocks/>
          </p:cNvCxnSpPr>
          <p:nvPr/>
        </p:nvCxnSpPr>
        <p:spPr>
          <a:xfrm>
            <a:off x="2558800" y="2017658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Łącznik prosty 25">
            <a:extLst>
              <a:ext uri="{FF2B5EF4-FFF2-40B4-BE49-F238E27FC236}">
                <a16:creationId xmlns:a16="http://schemas.microsoft.com/office/drawing/2014/main" id="{20C14D3C-803E-520D-EB88-2A80ABF4F6EA}"/>
              </a:ext>
            </a:extLst>
          </p:cNvPr>
          <p:cNvCxnSpPr>
            <a:cxnSpLocks/>
          </p:cNvCxnSpPr>
          <p:nvPr/>
        </p:nvCxnSpPr>
        <p:spPr>
          <a:xfrm>
            <a:off x="2558800" y="2887700"/>
            <a:ext cx="47361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1A334DA2-1DA9-DBBC-E283-ED493A4264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C37B914-68B0-F10B-FCF8-1C281DE6F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3" y="185735"/>
            <a:ext cx="1731806" cy="178956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47806C9-8DDF-9C1B-DD0D-86CDD1DE6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4" y="2827221"/>
            <a:ext cx="1284515" cy="13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7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1AF4652-0855-40EB-0397-47345B289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45" y="580710"/>
            <a:ext cx="1066739" cy="641199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CF0F1C0E-0E12-3F95-6C64-6477E056C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48" y="2500278"/>
            <a:ext cx="834101" cy="596361"/>
          </a:xfrm>
          <a:prstGeom prst="rect">
            <a:avLst/>
          </a:prstGeom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73C45A0-9B72-1025-E309-89F76E5FC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41" y="3595385"/>
            <a:ext cx="792438" cy="36855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9D27896-810F-D9DB-C6A0-D37349E88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65" y="637641"/>
            <a:ext cx="603194" cy="603192"/>
          </a:xfrm>
          <a:prstGeom prst="rect">
            <a:avLst/>
          </a:prstGeom>
        </p:spPr>
      </p:pic>
      <p:pic>
        <p:nvPicPr>
          <p:cNvPr id="6" name="Obraz 5" descr="Obraz zawierający tekst, zastawa stołowa, naczynia, talerz&#10;&#10;Opis wygenerowany automatycznie">
            <a:extLst>
              <a:ext uri="{FF2B5EF4-FFF2-40B4-BE49-F238E27FC236}">
                <a16:creationId xmlns:a16="http://schemas.microsoft.com/office/drawing/2014/main" id="{BAF9640C-FCE0-BF3C-E372-B28CD6A05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4" y="757755"/>
            <a:ext cx="792440" cy="261204"/>
          </a:xfrm>
          <a:prstGeom prst="rect">
            <a:avLst/>
          </a:prstGeom>
        </p:spPr>
      </p:pic>
      <p:pic>
        <p:nvPicPr>
          <p:cNvPr id="7" name="Obraz 6" descr="Obraz zawierający tekst, zastawa stołowa, naczynia, talerz&#10;&#10;Opis wygenerowany automatycznie">
            <a:extLst>
              <a:ext uri="{FF2B5EF4-FFF2-40B4-BE49-F238E27FC236}">
                <a16:creationId xmlns:a16="http://schemas.microsoft.com/office/drawing/2014/main" id="{2DC06EED-9A62-16E3-73F9-0606175BD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3" y="742779"/>
            <a:ext cx="834102" cy="27618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1BC1F8AB-D497-EF5E-AAEF-84AC130F3E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55"/>
          <a:stretch/>
        </p:blipFill>
        <p:spPr>
          <a:xfrm>
            <a:off x="390971" y="3533352"/>
            <a:ext cx="860066" cy="360728"/>
          </a:xfrm>
          <a:prstGeom prst="rect">
            <a:avLst/>
          </a:prstGeom>
        </p:spPr>
      </p:pic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4FB23231-7C81-A22F-8DA2-59A23F1E95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1"/>
          <a:stretch/>
        </p:blipFill>
        <p:spPr>
          <a:xfrm>
            <a:off x="4673986" y="2566371"/>
            <a:ext cx="971591" cy="3997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F385F9B-48C6-26D9-68A7-7BC0C2A13A3F}"/>
              </a:ext>
            </a:extLst>
          </p:cNvPr>
          <p:cNvSpPr txBox="1"/>
          <p:nvPr/>
        </p:nvSpPr>
        <p:spPr>
          <a:xfrm>
            <a:off x="1536735" y="3533352"/>
            <a:ext cx="18921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Uniwersytet Ekonomiczny w Krakowie</a:t>
            </a:r>
            <a:br>
              <a:rPr lang="pl-PL" sz="825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Pawilon C, pokój 078, parter</a:t>
            </a:r>
            <a:br>
              <a:rPr lang="pl-PL" sz="825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ul. Rakowicka 27, 31-510 Kraków</a:t>
            </a:r>
            <a:endParaRPr lang="pl-PL" sz="825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E0DA4CB-109D-3ABA-9780-60E36C8DA329}"/>
              </a:ext>
            </a:extLst>
          </p:cNvPr>
          <p:cNvSpPr txBox="1"/>
          <p:nvPr/>
        </p:nvSpPr>
        <p:spPr>
          <a:xfrm>
            <a:off x="5800796" y="2560256"/>
            <a:ext cx="17752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Katowicka Specjalna Strefa Ekonomiczna S.A.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ul. Wojewódzka 42, pokój 4, parter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40-026 Katowice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E96BDA0-14AF-8584-2A87-4E6CEC185184}"/>
              </a:ext>
            </a:extLst>
          </p:cNvPr>
          <p:cNvSpPr txBox="1"/>
          <p:nvPr/>
        </p:nvSpPr>
        <p:spPr>
          <a:xfrm>
            <a:off x="1551213" y="637641"/>
            <a:ext cx="19503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Biblioteka Główna Uniwersytetu Gdańskiego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piętro 3, pokój 3.37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ul. Wita Stwosza 53 80-308 Gdańsk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2C8F815-200D-C9C1-E648-821F88E75810}"/>
              </a:ext>
            </a:extLst>
          </p:cNvPr>
          <p:cNvSpPr txBox="1"/>
          <p:nvPr/>
        </p:nvSpPr>
        <p:spPr>
          <a:xfrm>
            <a:off x="5787388" y="686964"/>
            <a:ext cx="2029016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Centrum Wykładowe Politechniki Poznańskiej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ul. Piotrowo 2 (parter, hall obok Biblioteki)</a:t>
            </a:r>
            <a:b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61-138 Poznań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E06D674-7863-CF93-3262-79EE1B6F59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229" y="1631997"/>
            <a:ext cx="870995" cy="35645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56B2E73-F1AC-C961-6A12-358902EED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1350" y="1609052"/>
            <a:ext cx="271706" cy="42662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B15112A-1F08-E459-3096-C0B8F74FE787}"/>
              </a:ext>
            </a:extLst>
          </p:cNvPr>
          <p:cNvSpPr txBox="1"/>
          <p:nvPr/>
        </p:nvSpPr>
        <p:spPr>
          <a:xfrm>
            <a:off x="1551213" y="1551016"/>
            <a:ext cx="1748108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 dirty="0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Centrum Współpracy Międzynarodowej Politechniki Łódzkiej </a:t>
            </a:r>
          </a:p>
          <a:p>
            <a:r>
              <a:rPr lang="pl-PL" sz="825" dirty="0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Budynek A16, pokój 6 </a:t>
            </a:r>
          </a:p>
          <a:p>
            <a:r>
              <a:rPr lang="pl-PL" sz="825" dirty="0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ul. Żwirki 36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00D82AC-F39E-ACA6-B82E-1DB2B3CD8362}"/>
              </a:ext>
            </a:extLst>
          </p:cNvPr>
          <p:cNvSpPr txBox="1"/>
          <p:nvPr/>
        </p:nvSpPr>
        <p:spPr>
          <a:xfrm>
            <a:off x="5817507" y="1588580"/>
            <a:ext cx="17752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Politechnika Wrocławska</a:t>
            </a:r>
          </a:p>
          <a:p>
            <a:pPr algn="l"/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Plac Grunwaldzki 19</a:t>
            </a:r>
          </a:p>
          <a:p>
            <a:pPr algn="l"/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52-007 Wrocław</a:t>
            </a:r>
          </a:p>
          <a:p>
            <a:endParaRPr lang="pl-PL" sz="825">
              <a:solidFill>
                <a:srgbClr val="4D4D4D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C5031A-6B1D-EBE1-9FC3-0AFAA2B5230B}"/>
              </a:ext>
            </a:extLst>
          </p:cNvPr>
          <p:cNvSpPr txBox="1"/>
          <p:nvPr/>
        </p:nvSpPr>
        <p:spPr>
          <a:xfrm>
            <a:off x="1536735" y="2510806"/>
            <a:ext cx="1522914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25" b="1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Centrum Nauka Biznes - Wydział Ekonomii i Zarządzania Politechnika Opolska</a:t>
            </a:r>
          </a:p>
          <a:p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Ludwika Waryńskiego 4, </a:t>
            </a:r>
          </a:p>
          <a:p>
            <a:r>
              <a:rPr lang="pl-PL" sz="825">
                <a:solidFill>
                  <a:srgbClr val="4D4D4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45-047 Opole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421966CA-CEAA-96E6-E329-718FFD7BE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35" y="1588580"/>
            <a:ext cx="494729" cy="6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 descr="Obraz zawierający Czcionka, Grafika, zrzut ekranu, tekst&#10;&#10;Opis wygenerowany automatycznie">
            <a:extLst>
              <a:ext uri="{FF2B5EF4-FFF2-40B4-BE49-F238E27FC236}">
                <a16:creationId xmlns:a16="http://schemas.microsoft.com/office/drawing/2014/main" id="{800A2EC8-C6AE-73EF-8D61-F77B3E4DDC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5" y="2552723"/>
            <a:ext cx="727202" cy="268906"/>
          </a:xfrm>
          <a:prstGeom prst="rect">
            <a:avLst/>
          </a:prstGeom>
        </p:spPr>
      </p:pic>
      <p:pic>
        <p:nvPicPr>
          <p:cNvPr id="21" name="Obraz 20" descr="Obraz zawierający Czcionka, tekst, Grafika, zrzut ekranu&#10;&#10;Opis wygenerowany automatycznie">
            <a:extLst>
              <a:ext uri="{FF2B5EF4-FFF2-40B4-BE49-F238E27FC236}">
                <a16:creationId xmlns:a16="http://schemas.microsoft.com/office/drawing/2014/main" id="{130379D2-A3A9-2DBF-BB55-A15B0FF720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3" y="1656378"/>
            <a:ext cx="881851" cy="291029"/>
          </a:xfrm>
          <a:prstGeom prst="rect">
            <a:avLst/>
          </a:prstGeom>
        </p:spPr>
      </p:pic>
      <p:pic>
        <p:nvPicPr>
          <p:cNvPr id="22" name="Picture 6" descr="Logotypy - Politechnika Opolska">
            <a:extLst>
              <a:ext uri="{FF2B5EF4-FFF2-40B4-BE49-F238E27FC236}">
                <a16:creationId xmlns:a16="http://schemas.microsoft.com/office/drawing/2014/main" id="{52A9BBEB-01A3-E3DF-B3AA-18F4B52D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25" y="2512510"/>
            <a:ext cx="673956" cy="37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Uniwersytet Opolski / Opole University">
            <a:extLst>
              <a:ext uri="{FF2B5EF4-FFF2-40B4-BE49-F238E27FC236}">
                <a16:creationId xmlns:a16="http://schemas.microsoft.com/office/drawing/2014/main" id="{D739F608-F1CB-7EC9-EE5F-56A39057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0"/>
          <a:stretch/>
        </p:blipFill>
        <p:spPr bwMode="auto">
          <a:xfrm>
            <a:off x="3166912" y="2940844"/>
            <a:ext cx="1000581" cy="2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52C8A37-C735-C9D0-318F-C9B7DA678E5C}"/>
              </a:ext>
            </a:extLst>
          </p:cNvPr>
          <p:cNvSpPr txBox="1"/>
          <p:nvPr/>
        </p:nvSpPr>
        <p:spPr>
          <a:xfrm>
            <a:off x="5715140" y="3587861"/>
            <a:ext cx="1389898" cy="46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l-PL" sz="830" b="1" dirty="0">
                <a:solidFill>
                  <a:srgbClr val="07272C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Politechnika Białostocka</a:t>
            </a:r>
            <a:endParaRPr lang="pl-PL" sz="83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pl-PL" sz="800" dirty="0">
                <a:solidFill>
                  <a:srgbClr val="07272C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ul. Zwierzyniecka 16, </a:t>
            </a:r>
          </a:p>
          <a:p>
            <a:pPr fontAlgn="base"/>
            <a:r>
              <a:rPr lang="pl-PL" sz="800" dirty="0">
                <a:solidFill>
                  <a:srgbClr val="07272C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15-351 Białystok</a:t>
            </a:r>
            <a:endParaRPr lang="pl-PL" sz="8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0AC973A4-D76C-EB6B-3DA9-562DDB69FE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30127" y="3603354"/>
            <a:ext cx="1032588" cy="435293"/>
          </a:xfrm>
          <a:prstGeom prst="rect">
            <a:avLst/>
          </a:prstGeom>
        </p:spPr>
      </p:pic>
      <p:pic>
        <p:nvPicPr>
          <p:cNvPr id="33" name="Obraz 32" descr="Obraz zawierający Czcionka, Grafika, zrzut ekranu, tekst&#10;&#10;Opis wygenerowany automatycznie">
            <a:extLst>
              <a:ext uri="{FF2B5EF4-FFF2-40B4-BE49-F238E27FC236}">
                <a16:creationId xmlns:a16="http://schemas.microsoft.com/office/drawing/2014/main" id="{C792B108-4E1A-0D73-12F5-A64C53F9BD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3629361"/>
            <a:ext cx="875657" cy="3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64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F155A3-6A94-83A7-E0DC-58FDC952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999359"/>
            <a:ext cx="7886700" cy="2880360"/>
          </a:xfr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Aby dowiedzieć się więcej…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AA2968-03F3-233D-3B1C-86D22F73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2550"/>
            <a:ext cx="7886700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350"/>
              <a:t>Gdzie szukać informacji?</a:t>
            </a:r>
          </a:p>
          <a:p>
            <a:r>
              <a:rPr lang="pl-PL" sz="1350">
                <a:hlinkClick r:id="rId2"/>
              </a:rPr>
              <a:t>https://erasmusplus.org.pl/strony-informacyjne/dla-wnioskodawcow/jak-zlozycwniosek/</a:t>
            </a:r>
            <a:endParaRPr lang="pl-PL" sz="1350"/>
          </a:p>
          <a:p>
            <a:r>
              <a:rPr lang="pl-PL" sz="1350">
                <a:hlinkClick r:id="rId3"/>
              </a:rPr>
              <a:t>https://webgate.ec.europa.eu/erasmus-esc/index/</a:t>
            </a:r>
            <a:endParaRPr lang="pl-PL" sz="1350"/>
          </a:p>
          <a:p>
            <a:pPr marL="0" indent="0">
              <a:buNone/>
            </a:pPr>
            <a:endParaRPr lang="pl-PL" sz="1350"/>
          </a:p>
          <a:p>
            <a:pPr marL="0" indent="0">
              <a:buNone/>
            </a:pPr>
            <a:r>
              <a:rPr lang="pl-PL" sz="1350"/>
              <a:t>Przewodnik PL do składania wniosków:</a:t>
            </a:r>
          </a:p>
          <a:p>
            <a:r>
              <a:rPr lang="pl-PL" sz="1350">
                <a:hlinkClick r:id="rId4"/>
              </a:rPr>
              <a:t>https://webgate.ec.europa.eu/fpfis/wikis/x/44XuKg</a:t>
            </a:r>
            <a:endParaRPr lang="pl-PL" sz="1350"/>
          </a:p>
          <a:p>
            <a:endParaRPr lang="pl-PL" sz="1350"/>
          </a:p>
          <a:p>
            <a:pPr marL="0" indent="0">
              <a:buNone/>
            </a:pPr>
            <a:r>
              <a:rPr lang="pl-PL" sz="1350">
                <a:solidFill>
                  <a:srgbClr val="000000"/>
                </a:solidFill>
              </a:rPr>
              <a:t>Jak złożyć wniosek o projekt:</a:t>
            </a:r>
          </a:p>
          <a:p>
            <a:r>
              <a:rPr lang="pl-PL" sz="1350">
                <a:solidFill>
                  <a:srgbClr val="000000"/>
                </a:solidFill>
                <a:hlinkClick r:id="rId5"/>
              </a:rPr>
              <a:t>https://erasmusplus.org.pl/jak-zlozyc-wniosek-o-projekt</a:t>
            </a:r>
            <a:r>
              <a:rPr lang="pl-PL" sz="135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pl-PL" sz="1350"/>
          </a:p>
          <a:p>
            <a:pPr marL="0" indent="0">
              <a:buNone/>
            </a:pPr>
            <a:r>
              <a:rPr lang="pl-PL" sz="1350"/>
              <a:t>Instrukcja na temat nowego modelu finansowania w projektach Akcji 2. (</a:t>
            </a:r>
            <a:r>
              <a:rPr lang="pl-PL" sz="1350" err="1"/>
              <a:t>j.ang</a:t>
            </a:r>
            <a:r>
              <a:rPr lang="pl-PL" sz="1350"/>
              <a:t>)</a:t>
            </a:r>
          </a:p>
          <a:p>
            <a:r>
              <a:rPr lang="pl-PL" sz="1350">
                <a:hlinkClick r:id="rId6"/>
              </a:rPr>
              <a:t>https://erasmusplus.org.pl/brepo/panel_repo_files/2022/02/10/28fowp/handbook-on-the-lump-sum-funding-model-key-action-.pdf</a:t>
            </a:r>
            <a:endParaRPr lang="pl-PL" sz="1350"/>
          </a:p>
          <a:p>
            <a:endParaRPr lang="pl-PL" sz="1350"/>
          </a:p>
          <a:p>
            <a:pPr marL="0" indent="0">
              <a:buNone/>
            </a:pPr>
            <a:r>
              <a:rPr lang="pl-PL" sz="1350"/>
              <a:t>Formularze online:</a:t>
            </a:r>
          </a:p>
          <a:p>
            <a:r>
              <a:rPr lang="pl-PL" sz="1350">
                <a:hlinkClick r:id="rId7"/>
              </a:rPr>
              <a:t>Open </a:t>
            </a:r>
            <a:r>
              <a:rPr lang="pl-PL" sz="1350" err="1">
                <a:hlinkClick r:id="rId7"/>
              </a:rPr>
              <a:t>Calls</a:t>
            </a:r>
            <a:r>
              <a:rPr lang="pl-PL" sz="1350">
                <a:hlinkClick r:id="rId7"/>
              </a:rPr>
              <a:t> - </a:t>
            </a:r>
            <a:r>
              <a:rPr lang="pl-PL" sz="1350" err="1">
                <a:hlinkClick r:id="rId7"/>
              </a:rPr>
              <a:t>Higher</a:t>
            </a:r>
            <a:r>
              <a:rPr lang="pl-PL" sz="1350">
                <a:hlinkClick r:id="rId7"/>
              </a:rPr>
              <a:t> </a:t>
            </a:r>
            <a:r>
              <a:rPr lang="pl-PL" sz="1350" err="1">
                <a:hlinkClick r:id="rId7"/>
              </a:rPr>
              <a:t>Education</a:t>
            </a:r>
            <a:r>
              <a:rPr lang="pl-PL" sz="1350">
                <a:hlinkClick r:id="rId7"/>
              </a:rPr>
              <a:t> | Erasmus+ and European Solidarity Corps </a:t>
            </a:r>
            <a:r>
              <a:rPr lang="pl-PL" sz="1350" err="1">
                <a:hlinkClick r:id="rId7"/>
              </a:rPr>
              <a:t>programmes</a:t>
            </a:r>
            <a:r>
              <a:rPr lang="pl-PL" sz="1350">
                <a:hlinkClick r:id="rId7"/>
              </a:rPr>
              <a:t> (europa.eu)</a:t>
            </a:r>
            <a:endParaRPr lang="pl-PL" sz="135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4F3E3C-1E78-790E-E8C4-FBF617E5AC2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59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0F7B08E8-6516-5953-5271-C2E8F2586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00" y="1917838"/>
            <a:ext cx="3337393" cy="2292578"/>
          </a:xfrm>
          <a:prstGeom prst="rect">
            <a:avLst/>
          </a:prstGeom>
        </p:spPr>
      </p:pic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0"/>
            <a:ext cx="9017952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36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36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FB4677-D308-ADDF-3BAB-459D375C6508}"/>
              </a:ext>
            </a:extLst>
          </p:cNvPr>
          <p:cNvSpPr/>
          <p:nvPr/>
        </p:nvSpPr>
        <p:spPr bwMode="auto">
          <a:xfrm>
            <a:off x="163309" y="366398"/>
            <a:ext cx="6037979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Skąd czerpać inspiracje i wiedzę? 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380E8E-722C-50FF-24A8-5018250D4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03" y="2229258"/>
            <a:ext cx="3288602" cy="1886335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8E480778-EC8E-7E03-CCC9-F2BBFAE4DA95}"/>
              </a:ext>
            </a:extLst>
          </p:cNvPr>
          <p:cNvGrpSpPr/>
          <p:nvPr/>
        </p:nvGrpSpPr>
        <p:grpSpPr>
          <a:xfrm>
            <a:off x="2535232" y="1106697"/>
            <a:ext cx="1479362" cy="1479362"/>
            <a:chOff x="-16194" y="390007"/>
            <a:chExt cx="1125626" cy="1125626"/>
          </a:xfrm>
          <a:scene3d>
            <a:camera prst="orthographicFront"/>
            <a:lightRig rig="flat" dir="t"/>
          </a:scene3d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1DBE539D-2A5A-BF40-6701-C2D6228E312B}"/>
                </a:ext>
              </a:extLst>
            </p:cNvPr>
            <p:cNvSpPr/>
            <p:nvPr/>
          </p:nvSpPr>
          <p:spPr>
            <a:xfrm>
              <a:off x="-16194" y="390007"/>
              <a:ext cx="1125626" cy="11256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" name="Owal 4">
              <a:extLst>
                <a:ext uri="{FF2B5EF4-FFF2-40B4-BE49-F238E27FC236}">
                  <a16:creationId xmlns:a16="http://schemas.microsoft.com/office/drawing/2014/main" id="{6A0A1493-5616-1CA3-C361-0DE691FA6FC8}"/>
                </a:ext>
              </a:extLst>
            </p:cNvPr>
            <p:cNvSpPr txBox="1"/>
            <p:nvPr/>
          </p:nvSpPr>
          <p:spPr>
            <a:xfrm>
              <a:off x="77492" y="515962"/>
              <a:ext cx="919008" cy="7959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Aft>
                  <a:spcPct val="35000"/>
                </a:spcAft>
              </a:pPr>
              <a:r>
                <a:rPr lang="pl-PL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Czytelnia FRSE,  publikacje, raporty on- </a:t>
              </a:r>
              <a:r>
                <a:rPr lang="pl-PL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line</a:t>
              </a:r>
              <a:endParaRPr lang="pl-P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B2A87C5E-C486-B961-16B9-11766EF84225}"/>
              </a:ext>
            </a:extLst>
          </p:cNvPr>
          <p:cNvGrpSpPr/>
          <p:nvPr/>
        </p:nvGrpSpPr>
        <p:grpSpPr>
          <a:xfrm>
            <a:off x="6317962" y="580132"/>
            <a:ext cx="1479362" cy="1479362"/>
            <a:chOff x="1055" y="450391"/>
            <a:chExt cx="1125626" cy="1125626"/>
          </a:xfrm>
          <a:scene3d>
            <a:camera prst="orthographicFront"/>
            <a:lightRig rig="flat" dir="t"/>
          </a:scene3d>
        </p:grpSpPr>
        <p:sp>
          <p:nvSpPr>
            <p:cNvPr id="15" name="Owal 14">
              <a:extLst>
                <a:ext uri="{FF2B5EF4-FFF2-40B4-BE49-F238E27FC236}">
                  <a16:creationId xmlns:a16="http://schemas.microsoft.com/office/drawing/2014/main" id="{70F07FB3-EBFD-EEF3-F993-28E7665A0AD4}"/>
                </a:ext>
              </a:extLst>
            </p:cNvPr>
            <p:cNvSpPr/>
            <p:nvPr/>
          </p:nvSpPr>
          <p:spPr>
            <a:xfrm>
              <a:off x="1055" y="450391"/>
              <a:ext cx="1125626" cy="11256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Owal 4">
              <a:extLst>
                <a:ext uri="{FF2B5EF4-FFF2-40B4-BE49-F238E27FC236}">
                  <a16:creationId xmlns:a16="http://schemas.microsoft.com/office/drawing/2014/main" id="{ECC05775-92BF-3BA0-85C3-D923A147B35C}"/>
                </a:ext>
              </a:extLst>
            </p:cNvPr>
            <p:cNvSpPr txBox="1"/>
            <p:nvPr/>
          </p:nvSpPr>
          <p:spPr>
            <a:xfrm>
              <a:off x="165899" y="615234"/>
              <a:ext cx="795938" cy="7959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Aft>
                  <a:spcPct val="35000"/>
                </a:spcAft>
              </a:pPr>
              <a:r>
                <a:rPr lang="pl-PL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Platforma rezultatów projektów Erasmus+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30A381D9-4DE6-1BA7-8EAB-9B951393BA1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364230"/>
            <a:ext cx="9144000" cy="7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7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2E85555D-B45D-7312-3DC3-949192DFD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728" y="8690"/>
            <a:ext cx="3203936" cy="459205"/>
          </a:xfrm>
        </p:spPr>
        <p:txBody>
          <a:bodyPr lIns="91440" tIns="45720" rIns="91440" bIns="45720" anchor="b"/>
          <a:lstStyle/>
          <a:p>
            <a:pPr>
              <a:spcBef>
                <a:spcPct val="0"/>
              </a:spcBef>
            </a:pPr>
            <a:r>
              <a:rPr lang="pl-PL" sz="2400" b="1">
                <a:solidFill>
                  <a:srgbClr val="0CB0E7"/>
                </a:solidFill>
                <a:latin typeface="Roboto Medium"/>
                <a:ea typeface="Roboto Medium"/>
                <a:cs typeface="Roboto Medium"/>
              </a:rPr>
              <a:t>ERASMUS+ </a:t>
            </a:r>
            <a:r>
              <a:rPr lang="pl-PL" sz="2400" b="1" err="1">
                <a:solidFill>
                  <a:srgbClr val="0CB0E7"/>
                </a:solidFill>
                <a:latin typeface="Roboto Medium"/>
                <a:ea typeface="Roboto Medium"/>
                <a:cs typeface="Roboto Medium"/>
              </a:rPr>
              <a:t>InnHUB</a:t>
            </a:r>
          </a:p>
        </p:txBody>
      </p:sp>
      <p:pic>
        <p:nvPicPr>
          <p:cNvPr id="11" name="Obraz 10" descr="Obraz zawierający osoba, ubrania, w pomieszczeniu, ludzie&#10;&#10;Opis wygenerowany automatycznie">
            <a:extLst>
              <a:ext uri="{FF2B5EF4-FFF2-40B4-BE49-F238E27FC236}">
                <a16:creationId xmlns:a16="http://schemas.microsoft.com/office/drawing/2014/main" id="{A708E104-9E41-CB96-45AB-D69655B4E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33" y="2901677"/>
            <a:ext cx="2792083" cy="1554806"/>
          </a:xfrm>
          <a:prstGeom prst="rect">
            <a:avLst/>
          </a:prstGeom>
        </p:spPr>
      </p:pic>
      <p:pic>
        <p:nvPicPr>
          <p:cNvPr id="12" name="Obraz 11" descr="Obraz zawierający tekst, ubrania, kobieta, Ludzka twarz&#10;&#10;Opis wygenerowany automatycznie">
            <a:extLst>
              <a:ext uri="{FF2B5EF4-FFF2-40B4-BE49-F238E27FC236}">
                <a16:creationId xmlns:a16="http://schemas.microsoft.com/office/drawing/2014/main" id="{BE794E26-31BF-76A4-B5C6-760A6837B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890" y="112638"/>
            <a:ext cx="1664870" cy="235518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EBA1BAD-93CE-EB8B-6F17-A229B0611F86}"/>
              </a:ext>
            </a:extLst>
          </p:cNvPr>
          <p:cNvSpPr txBox="1"/>
          <p:nvPr/>
        </p:nvSpPr>
        <p:spPr>
          <a:xfrm>
            <a:off x="102268" y="468229"/>
            <a:ext cx="6753725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sz="1600" dirty="0">
                <a:latin typeface="Roboto"/>
                <a:ea typeface="Calibri"/>
                <a:cs typeface="Arial"/>
              </a:rPr>
              <a:t>Centra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Innowacji</a:t>
            </a:r>
            <a:r>
              <a:rPr lang="en-US" sz="1600" dirty="0">
                <a:latin typeface="Roboto"/>
                <a:ea typeface="Calibri"/>
                <a:cs typeface="Arial"/>
              </a:rPr>
              <a:t> Erasmus+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InnHUB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swoją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działalność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poświęcają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europejskim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programom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edukacyjnym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oraz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popularyzacji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oferty</a:t>
            </a:r>
            <a:r>
              <a:rPr lang="en-US" sz="1600" dirty="0">
                <a:latin typeface="Roboto"/>
                <a:ea typeface="Calibri"/>
                <a:cs typeface="Arial"/>
              </a:rPr>
              <a:t> Erasmus+. </a:t>
            </a:r>
          </a:p>
          <a:p>
            <a:r>
              <a:rPr lang="en-US" sz="1600" dirty="0" err="1">
                <a:latin typeface="Roboto"/>
                <a:ea typeface="Calibri"/>
                <a:cs typeface="Arial"/>
              </a:rPr>
              <a:t>Istotą</a:t>
            </a:r>
            <a:r>
              <a:rPr lang="en-US" sz="1600" dirty="0">
                <a:latin typeface="Roboto"/>
                <a:ea typeface="Calibri"/>
                <a:cs typeface="Arial"/>
              </a:rPr>
              <a:t> ich </a:t>
            </a:r>
            <a:r>
              <a:rPr lang="en-US" sz="1600" dirty="0" err="1">
                <a:latin typeface="Roboto"/>
                <a:ea typeface="Calibri"/>
                <a:cs typeface="Arial"/>
              </a:rPr>
              <a:t>działania</a:t>
            </a:r>
            <a:r>
              <a:rPr lang="en-US" sz="1600" dirty="0">
                <a:latin typeface="Roboto"/>
                <a:ea typeface="Calibri"/>
                <a:cs typeface="Arial"/>
              </a:rPr>
              <a:t> jest </a:t>
            </a:r>
            <a:r>
              <a:rPr lang="en-US" sz="1600" dirty="0" err="1">
                <a:latin typeface="Roboto"/>
                <a:ea typeface="Calibri"/>
                <a:cs typeface="Arial"/>
              </a:rPr>
              <a:t>współpraca</a:t>
            </a:r>
            <a:r>
              <a:rPr lang="en-US" sz="1600" dirty="0">
                <a:latin typeface="Roboto"/>
                <a:ea typeface="Calibri"/>
                <a:cs typeface="Arial"/>
              </a:rPr>
              <a:t> z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instytucjami</a:t>
            </a:r>
            <a:r>
              <a:rPr lang="en-US" sz="1600" dirty="0">
                <a:latin typeface="Roboto"/>
                <a:ea typeface="Calibri"/>
                <a:cs typeface="Arial"/>
              </a:rPr>
              <a:t>,</a:t>
            </a:r>
          </a:p>
          <a:p>
            <a:r>
              <a:rPr lang="en-US" sz="1600" dirty="0" err="1">
                <a:latin typeface="Roboto"/>
                <a:ea typeface="Calibri"/>
                <a:cs typeface="Arial"/>
              </a:rPr>
              <a:t>szczególnie</a:t>
            </a:r>
            <a:r>
              <a:rPr lang="en-US" sz="1600" dirty="0">
                <a:latin typeface="Roboto"/>
                <a:ea typeface="Calibri"/>
                <a:cs typeface="Arial"/>
              </a:rPr>
              <a:t> z </a:t>
            </a:r>
            <a:r>
              <a:rPr lang="en-US" sz="1600" dirty="0" err="1">
                <a:latin typeface="Roboto"/>
                <a:ea typeface="Calibri"/>
                <a:cs typeface="Arial"/>
              </a:rPr>
              <a:t>uczelniami</a:t>
            </a:r>
            <a:r>
              <a:rPr lang="en-US" sz="1600" dirty="0">
                <a:latin typeface="Roboto"/>
                <a:ea typeface="Calibri"/>
                <a:cs typeface="Arial"/>
              </a:rPr>
              <a:t>,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poprzez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porozumienia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na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rzecz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wspierania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innowacji</a:t>
            </a:r>
            <a:r>
              <a:rPr lang="en-US" sz="1600" dirty="0">
                <a:latin typeface="Roboto"/>
                <a:ea typeface="Calibri"/>
                <a:cs typeface="Arial"/>
              </a:rPr>
              <a:t> z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programu</a:t>
            </a:r>
            <a:r>
              <a:rPr lang="en-US" sz="1600" dirty="0">
                <a:latin typeface="Roboto"/>
                <a:ea typeface="Calibri"/>
                <a:cs typeface="Arial"/>
              </a:rPr>
              <a:t> Erasmus+. </a:t>
            </a:r>
            <a:endParaRPr lang="en-US" sz="1600" dirty="0">
              <a:latin typeface="Roboto"/>
              <a:ea typeface="Roboto Light"/>
            </a:endParaRPr>
          </a:p>
          <a:p>
            <a:endParaRPr lang="en-US" sz="1600" dirty="0">
              <a:latin typeface="Roboto"/>
              <a:ea typeface="Roboto Light"/>
            </a:endParaRPr>
          </a:p>
          <a:p>
            <a:r>
              <a:rPr lang="en-US" sz="1600" dirty="0">
                <a:latin typeface="Roboto"/>
                <a:ea typeface="Calibri"/>
                <a:cs typeface="Arial"/>
              </a:rPr>
              <a:t>To </a:t>
            </a:r>
            <a:r>
              <a:rPr lang="en-US" sz="1600" dirty="0" err="1">
                <a:latin typeface="Roboto"/>
                <a:ea typeface="Calibri"/>
                <a:cs typeface="Arial"/>
              </a:rPr>
              <a:t>nie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tylko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punkty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informacyjne</a:t>
            </a:r>
            <a:r>
              <a:rPr lang="en-US" sz="1600" dirty="0">
                <a:latin typeface="Roboto"/>
                <a:ea typeface="Calibri"/>
                <a:cs typeface="Arial"/>
              </a:rPr>
              <a:t>, ale i centra </a:t>
            </a:r>
            <a:r>
              <a:rPr lang="en-US" sz="1600" dirty="0" err="1">
                <a:latin typeface="Roboto"/>
                <a:ea typeface="Calibri"/>
                <a:cs typeface="Arial"/>
              </a:rPr>
              <a:t>wydarzeń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promujących</a:t>
            </a:r>
            <a:r>
              <a:rPr lang="en-US" sz="1600" dirty="0">
                <a:latin typeface="Roboto"/>
                <a:ea typeface="Calibri"/>
                <a:cs typeface="Arial"/>
              </a:rPr>
              <a:t> Erasmus+ i </a:t>
            </a:r>
            <a:r>
              <a:rPr lang="en-US" sz="1600" dirty="0" err="1">
                <a:latin typeface="Roboto"/>
                <a:ea typeface="Calibri"/>
                <a:cs typeface="Arial"/>
              </a:rPr>
              <a:t>Europejski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Korpus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Solidarnościowy</a:t>
            </a:r>
            <a:r>
              <a:rPr lang="en-US" sz="1600" dirty="0">
                <a:latin typeface="Roboto"/>
                <a:ea typeface="Calibri"/>
                <a:cs typeface="Arial"/>
              </a:rPr>
              <a:t> w </a:t>
            </a:r>
            <a:r>
              <a:rPr lang="en-US" sz="1600" dirty="0" err="1">
                <a:latin typeface="Roboto"/>
                <a:ea typeface="Calibri"/>
                <a:cs typeface="Arial"/>
              </a:rPr>
              <a:t>regionach</a:t>
            </a:r>
            <a:r>
              <a:rPr lang="en-US" sz="1600" dirty="0">
                <a:latin typeface="Roboto"/>
                <a:ea typeface="Calibri"/>
                <a:cs typeface="Arial"/>
              </a:rPr>
              <a:t>. </a:t>
            </a:r>
          </a:p>
          <a:p>
            <a:r>
              <a:rPr lang="en-US" sz="1600" dirty="0" err="1">
                <a:latin typeface="Roboto"/>
                <a:ea typeface="Calibri"/>
                <a:cs typeface="Arial"/>
              </a:rPr>
              <a:t>Dzięki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temu</a:t>
            </a:r>
            <a:r>
              <a:rPr lang="en-US" sz="1600" dirty="0">
                <a:latin typeface="Roboto"/>
                <a:ea typeface="Calibri"/>
                <a:cs typeface="Arial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Roboto"/>
                <a:ea typeface="Calibri"/>
                <a:cs typeface="Arial"/>
              </a:rPr>
              <a:t>Projekty </a:t>
            </a:r>
            <a:r>
              <a:rPr lang="en-US" sz="1600" dirty="0" err="1">
                <a:latin typeface="Roboto"/>
                <a:ea typeface="Calibri"/>
                <a:cs typeface="Arial"/>
              </a:rPr>
              <a:t>unijne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stają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się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bardziej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innowacyjne</a:t>
            </a:r>
            <a:endParaRPr lang="en-US" sz="1600" dirty="0">
              <a:latin typeface="Roboto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Roboto"/>
                <a:ea typeface="Calibri"/>
                <a:cs typeface="Arial"/>
              </a:rPr>
              <a:t>Wspierana</a:t>
            </a:r>
            <a:r>
              <a:rPr lang="en-US" sz="1600" dirty="0">
                <a:latin typeface="Roboto"/>
                <a:ea typeface="Calibri"/>
                <a:cs typeface="Arial"/>
              </a:rPr>
              <a:t> jest </a:t>
            </a:r>
            <a:r>
              <a:rPr lang="en-US" sz="1600" dirty="0" err="1">
                <a:latin typeface="Roboto"/>
                <a:ea typeface="Calibri"/>
                <a:cs typeface="Arial"/>
              </a:rPr>
              <a:t>międzynarodowa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wymiana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edukacyjna</a:t>
            </a:r>
            <a:endParaRPr lang="en-US" sz="1600" dirty="0">
              <a:latin typeface="Roboto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latin typeface="Roboto"/>
                <a:ea typeface="Calibri"/>
                <a:cs typeface="Arial"/>
              </a:rPr>
              <a:t>Rozwija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się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projekty</a:t>
            </a:r>
            <a:r>
              <a:rPr lang="en-US" sz="1600" dirty="0">
                <a:latin typeface="Roboto"/>
                <a:ea typeface="Calibri"/>
                <a:cs typeface="Arial"/>
              </a:rPr>
              <a:t> w </a:t>
            </a:r>
            <a:r>
              <a:rPr lang="en-US" sz="1600" dirty="0" err="1">
                <a:latin typeface="Roboto"/>
                <a:ea typeface="Calibri"/>
                <a:cs typeface="Arial"/>
              </a:rPr>
              <a:t>edukacji</a:t>
            </a:r>
            <a:r>
              <a:rPr lang="en-US" sz="1600" dirty="0">
                <a:latin typeface="Roboto"/>
                <a:ea typeface="Calibri"/>
                <a:cs typeface="Arial"/>
              </a:rPr>
              <a:t>,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szkoleniach</a:t>
            </a:r>
            <a:r>
              <a:rPr lang="en-US" sz="1600" dirty="0">
                <a:latin typeface="Roboto"/>
                <a:ea typeface="Calibri"/>
                <a:cs typeface="Arial"/>
              </a:rPr>
              <a:t>, </a:t>
            </a:r>
            <a:r>
              <a:rPr lang="en-US" sz="1600" dirty="0" err="1">
                <a:latin typeface="Roboto"/>
                <a:ea typeface="Calibri"/>
                <a:cs typeface="Arial"/>
              </a:rPr>
              <a:t>sporcie</a:t>
            </a:r>
            <a:r>
              <a:rPr lang="en-US" sz="1600" dirty="0">
                <a:latin typeface="Roboto"/>
                <a:ea typeface="Calibri"/>
                <a:cs typeface="Arial"/>
              </a:rPr>
              <a:t> i </a:t>
            </a:r>
          </a:p>
          <a:p>
            <a:r>
              <a:rPr lang="en-US" sz="1600" dirty="0">
                <a:latin typeface="Roboto"/>
                <a:ea typeface="Calibri"/>
                <a:cs typeface="Arial"/>
              </a:rPr>
              <a:t>      </a:t>
            </a:r>
            <a:r>
              <a:rPr lang="en-US" sz="1600" dirty="0" err="1">
                <a:latin typeface="Roboto"/>
                <a:ea typeface="Calibri"/>
                <a:cs typeface="Arial"/>
              </a:rPr>
              <a:t>działalności</a:t>
            </a:r>
            <a:r>
              <a:rPr lang="en-US" sz="1600" dirty="0">
                <a:latin typeface="Roboto"/>
                <a:ea typeface="Calibri"/>
                <a:cs typeface="Arial"/>
              </a:rPr>
              <a:t> </a:t>
            </a:r>
            <a:r>
              <a:rPr lang="en-US" sz="1600" dirty="0" err="1">
                <a:latin typeface="Roboto"/>
                <a:ea typeface="Calibri"/>
                <a:cs typeface="Arial"/>
              </a:rPr>
              <a:t>prospołecznej</a:t>
            </a:r>
            <a:r>
              <a:rPr lang="en-US" sz="1600" dirty="0">
                <a:latin typeface="Roboto"/>
                <a:ea typeface="Calibri"/>
                <a:cs typeface="Arial"/>
              </a:rPr>
              <a:t>. </a:t>
            </a:r>
            <a:endParaRPr lang="en-US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262379D-2F4F-7AF3-D7BE-24E43A835A56}"/>
              </a:ext>
            </a:extLst>
          </p:cNvPr>
          <p:cNvSpPr txBox="1"/>
          <p:nvPr/>
        </p:nvSpPr>
        <p:spPr>
          <a:xfrm>
            <a:off x="541021" y="399395"/>
            <a:ext cx="752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>
                <a:solidFill>
                  <a:srgbClr val="0CB0E7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Zapraszamy do śledzenia naszych kanałów społecznościowych</a:t>
            </a:r>
          </a:p>
        </p:txBody>
      </p:sp>
      <p:pic>
        <p:nvPicPr>
          <p:cNvPr id="3" name="Picture 8" descr="Linkedin Logo | darmowa Ikony">
            <a:extLst>
              <a:ext uri="{FF2B5EF4-FFF2-40B4-BE49-F238E27FC236}">
                <a16:creationId xmlns:a16="http://schemas.microsoft.com/office/drawing/2014/main" id="{779B0441-7DED-1D63-C660-B8787FFF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0" y="2395184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Facebook logo free icon">
            <a:extLst>
              <a:ext uri="{FF2B5EF4-FFF2-40B4-BE49-F238E27FC236}">
                <a16:creationId xmlns:a16="http://schemas.microsoft.com/office/drawing/2014/main" id="{4AE5C37E-7720-314D-13D4-81688856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0" y="1859331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6BE3333-0C15-5E6E-C4CD-9E661835CB05}"/>
              </a:ext>
            </a:extLst>
          </p:cNvPr>
          <p:cNvSpPr txBox="1"/>
          <p:nvPr/>
        </p:nvSpPr>
        <p:spPr>
          <a:xfrm>
            <a:off x="1194401" y="1859331"/>
            <a:ext cx="5077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u="sng">
                <a:solidFill>
                  <a:srgbClr val="217CC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https://www.facebook.com/ErasmusInnHUB</a:t>
            </a:r>
            <a:r>
              <a:rPr lang="pl-PL">
                <a:solidFill>
                  <a:srgbClr val="217CC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/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DC6191E-AB72-C9C8-8BF7-13E9CB89C28E}"/>
              </a:ext>
            </a:extLst>
          </p:cNvPr>
          <p:cNvSpPr txBox="1"/>
          <p:nvPr/>
        </p:nvSpPr>
        <p:spPr>
          <a:xfrm>
            <a:off x="1194401" y="2374840"/>
            <a:ext cx="6007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u="sng">
                <a:solidFill>
                  <a:srgbClr val="217CC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https://www.linkedin.com/showcase/erasmus-innhub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BE40D93-4807-5BD8-BEA9-33F34192A213}"/>
              </a:ext>
            </a:extLst>
          </p:cNvPr>
          <p:cNvSpPr txBox="1"/>
          <p:nvPr/>
        </p:nvSpPr>
        <p:spPr>
          <a:xfrm>
            <a:off x="-2384879" y="2890349"/>
            <a:ext cx="6435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>
                <a:solidFill>
                  <a:srgbClr val="217CC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https://erasmusplus.org.pl</a:t>
            </a:r>
            <a:endParaRPr lang="pl-PL">
              <a:solidFill>
                <a:srgbClr val="217CC4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10" name="Grafika 9" descr="Internet z wypełnieniem pełnym">
            <a:extLst>
              <a:ext uri="{FF2B5EF4-FFF2-40B4-BE49-F238E27FC236}">
                <a16:creationId xmlns:a16="http://schemas.microsoft.com/office/drawing/2014/main" id="{F74C9F54-2B99-8C3F-9530-CA966AD7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708" y="2868794"/>
            <a:ext cx="490615" cy="4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53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Obraz zawierający osoba, akcesoria, pozowanie&#10;&#10;Opis wygenerowany automatycznie">
            <a:extLst>
              <a:ext uri="{FF2B5EF4-FFF2-40B4-BE49-F238E27FC236}">
                <a16:creationId xmlns:a16="http://schemas.microsoft.com/office/drawing/2014/main" id="{1AAD3487-072A-7D11-F693-9F9C105C9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" y="0"/>
            <a:ext cx="9144000" cy="5143500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D8D992-8749-C0E2-AE5E-47DBDD927E23}"/>
              </a:ext>
            </a:extLst>
          </p:cNvPr>
          <p:cNvSpPr txBox="1">
            <a:spLocks/>
          </p:cNvSpPr>
          <p:nvPr/>
        </p:nvSpPr>
        <p:spPr>
          <a:xfrm>
            <a:off x="4768312" y="1418084"/>
            <a:ext cx="4025201" cy="243304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endParaRPr lang="pl-PL" sz="1500" b="1">
              <a:solidFill>
                <a:srgbClr val="000000"/>
              </a:solidFill>
            </a:endParaRPr>
          </a:p>
          <a:p>
            <a:pPr marL="0" indent="0" algn="r">
              <a:buNone/>
              <a:defRPr/>
            </a:pPr>
            <a:endParaRPr lang="pl-PL" sz="150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 panose="02000000000000000000" pitchFamily="2" charset="0"/>
            </a:endParaRPr>
          </a:p>
          <a:p>
            <a:pPr marL="0" indent="0" algn="r">
              <a:buNone/>
              <a:defRPr/>
            </a:pPr>
            <a:endParaRPr lang="pt-BR" sz="1500">
              <a:solidFill>
                <a:srgbClr val="000000"/>
              </a:solidFill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9F3A7679-4957-14A3-4E94-515D78DE0B0D}"/>
              </a:ext>
            </a:extLst>
          </p:cNvPr>
          <p:cNvSpPr txBox="1">
            <a:spLocks/>
          </p:cNvSpPr>
          <p:nvPr/>
        </p:nvSpPr>
        <p:spPr>
          <a:xfrm>
            <a:off x="5068301" y="882595"/>
            <a:ext cx="3552825" cy="5309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l-PL" sz="3000" b="1">
                <a:solidFill>
                  <a:srgbClr val="0D4DA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</a:rPr>
              <a:t>Dziękuję za uwagę!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8558CBA-5E47-66BC-0682-CC00F09B0A99}"/>
              </a:ext>
            </a:extLst>
          </p:cNvPr>
          <p:cNvSpPr txBox="1"/>
          <p:nvPr/>
        </p:nvSpPr>
        <p:spPr>
          <a:xfrm>
            <a:off x="5786198" y="4617033"/>
            <a:ext cx="3257550" cy="47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pl-PL" sz="1200"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rPr>
              <a:t>Więcej informacji na stronie:</a:t>
            </a:r>
          </a:p>
          <a:p>
            <a:pPr algn="r">
              <a:spcBef>
                <a:spcPct val="20000"/>
              </a:spcBef>
            </a:pPr>
            <a:r>
              <a:rPr lang="pl-PL" sz="1050">
                <a:solidFill>
                  <a:srgbClr val="217CC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https://erasmusplus.org.pl</a:t>
            </a:r>
            <a:endParaRPr lang="pl-PL" sz="1050">
              <a:solidFill>
                <a:srgbClr val="217CC4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6E150B3B-FA2C-40D5-C355-32DF3FD8B57D}"/>
              </a:ext>
            </a:extLst>
          </p:cNvPr>
          <p:cNvGrpSpPr/>
          <p:nvPr/>
        </p:nvGrpSpPr>
        <p:grpSpPr>
          <a:xfrm>
            <a:off x="5370770" y="1490117"/>
            <a:ext cx="4025201" cy="1753485"/>
            <a:chOff x="4943555" y="1490117"/>
            <a:chExt cx="4025201" cy="1753485"/>
          </a:xfrm>
        </p:grpSpPr>
        <p:sp>
          <p:nvSpPr>
            <p:cNvPr id="2" name="Symbol zastępczy tekstu 2">
              <a:extLst>
                <a:ext uri="{FF2B5EF4-FFF2-40B4-BE49-F238E27FC236}">
                  <a16:creationId xmlns:a16="http://schemas.microsoft.com/office/drawing/2014/main" id="{C5DA6F08-FCD4-FDAC-5642-DFDC56CDB26B}"/>
                </a:ext>
              </a:extLst>
            </p:cNvPr>
            <p:cNvSpPr txBox="1">
              <a:spLocks/>
            </p:cNvSpPr>
            <p:nvPr/>
          </p:nvSpPr>
          <p:spPr>
            <a:xfrm>
              <a:off x="4943555" y="1490117"/>
              <a:ext cx="4025201" cy="1294571"/>
            </a:xfr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pl-PL" sz="1400" b="1">
                  <a:solidFill>
                    <a:srgbClr val="0D4DA4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Łucja Gasik-Rachubińska </a:t>
              </a:r>
            </a:p>
            <a:p>
              <a:pPr marL="0" indent="0">
                <a:spcBef>
                  <a:spcPts val="600"/>
                </a:spcBef>
                <a:spcAft>
                  <a:spcPts val="600"/>
                </a:spcAft>
                <a:buNone/>
                <a:defRPr/>
              </a:pPr>
              <a:r>
                <a:rPr lang="pl-PL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Biuro ds. współpracy z regionami | Erasmus+ </a:t>
              </a:r>
              <a:r>
                <a:rPr lang="pl-PL" sz="14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InnHUB</a:t>
              </a:r>
              <a:r>
                <a:rPr lang="pl-PL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Gdańsk</a:t>
              </a:r>
            </a:p>
            <a:p>
              <a:pPr marL="0" indent="0">
                <a:spcBef>
                  <a:spcPts val="600"/>
                </a:spcBef>
                <a:spcAft>
                  <a:spcPts val="600"/>
                </a:spcAft>
                <a:buNone/>
                <a:defRPr/>
              </a:pPr>
              <a:endParaRPr lang="pl-PL" sz="40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pPr marL="539750" indent="0">
                <a:spcBef>
                  <a:spcPts val="600"/>
                </a:spcBef>
                <a:spcAft>
                  <a:spcPts val="600"/>
                </a:spcAft>
                <a:buNone/>
                <a:defRPr/>
              </a:pPr>
              <a:r>
                <a:rPr lang="pl-PL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Medium" panose="02000000000000000000" pitchFamily="2" charset="0"/>
                </a:rPr>
                <a:t>572-674-979</a:t>
              </a:r>
            </a:p>
            <a:p>
              <a:pPr marL="539750" indent="0">
                <a:spcBef>
                  <a:spcPts val="600"/>
                </a:spcBef>
                <a:spcAft>
                  <a:spcPts val="600"/>
                </a:spcAft>
                <a:buNone/>
                <a:defRPr/>
              </a:pPr>
              <a:r>
                <a:rPr lang="pl-PL" sz="140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Medium" panose="02000000000000000000" pitchFamily="2" charset="0"/>
                </a:rPr>
                <a:t>lgasikrachubinska</a:t>
              </a:r>
              <a:r>
                <a:rPr lang="pt-BR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Medium" panose="02000000000000000000" pitchFamily="2" charset="0"/>
                </a:rPr>
                <a:t>@frse.org.pl</a:t>
              </a:r>
              <a:endParaRPr lang="pt-BR" sz="105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 panose="02000000000000000000" pitchFamily="2" charset="0"/>
              </a:endParaRPr>
            </a:p>
          </p:txBody>
        </p:sp>
        <p:pic>
          <p:nvPicPr>
            <p:cNvPr id="6" name="Grafika 5" descr="Zestaw głośnomówiący z wypełnieniem pełnym">
              <a:extLst>
                <a:ext uri="{FF2B5EF4-FFF2-40B4-BE49-F238E27FC236}">
                  <a16:creationId xmlns:a16="http://schemas.microsoft.com/office/drawing/2014/main" id="{193E086E-9B02-91B7-0AB7-A14557B43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03610" y="2529375"/>
              <a:ext cx="377762" cy="377762"/>
            </a:xfrm>
            <a:prstGeom prst="rect">
              <a:avLst/>
            </a:prstGeom>
          </p:spPr>
        </p:pic>
        <p:pic>
          <p:nvPicPr>
            <p:cNvPr id="10" name="Grafika 9" descr="Koperta z wypełnieniem pełnym">
              <a:extLst>
                <a:ext uri="{FF2B5EF4-FFF2-40B4-BE49-F238E27FC236}">
                  <a16:creationId xmlns:a16="http://schemas.microsoft.com/office/drawing/2014/main" id="{F5E7E206-6363-1C2F-29AD-AEC68C55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6000" y="2910619"/>
              <a:ext cx="332983" cy="332983"/>
            </a:xfrm>
            <a:prstGeom prst="rect">
              <a:avLst/>
            </a:prstGeom>
          </p:spPr>
        </p:pic>
      </p:grpSp>
      <p:pic>
        <p:nvPicPr>
          <p:cNvPr id="5" name="Obraz 4" descr="Obraz zawierający Czcionka, tekst, zrzut ekranu, Jaskrawoniebieski&#10;&#10;Opis wygenerowany automatycznie">
            <a:extLst>
              <a:ext uri="{FF2B5EF4-FFF2-40B4-BE49-F238E27FC236}">
                <a16:creationId xmlns:a16="http://schemas.microsoft.com/office/drawing/2014/main" id="{C44A9D72-98BF-D94C-9C6A-44B7A516A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12" y="210157"/>
            <a:ext cx="1721489" cy="317688"/>
          </a:xfrm>
          <a:prstGeom prst="rect">
            <a:avLst/>
          </a:prstGeom>
        </p:spPr>
      </p:pic>
      <p:pic>
        <p:nvPicPr>
          <p:cNvPr id="8" name="Obraz 7" descr="Obraz zawierający Czcionka, zrzut ekranu, Jaskrawoniebieski, Grafika&#10;&#10;Opis wygenerowany automatycznie">
            <a:extLst>
              <a:ext uri="{FF2B5EF4-FFF2-40B4-BE49-F238E27FC236}">
                <a16:creationId xmlns:a16="http://schemas.microsoft.com/office/drawing/2014/main" id="{177B63CF-D6ED-A8A7-1913-E5E761926D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76" y="186769"/>
            <a:ext cx="1844995" cy="352394"/>
          </a:xfrm>
          <a:prstGeom prst="rect">
            <a:avLst/>
          </a:prstGeom>
        </p:spPr>
      </p:pic>
      <p:pic>
        <p:nvPicPr>
          <p:cNvPr id="9" name="Obraz 8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FE0DC725-3A80-6211-9A82-B47FF0E33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67" y="58353"/>
            <a:ext cx="1141111" cy="6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13918A04-8036-45F7-82CA-83D8B3ADCB16}"/>
              </a:ext>
            </a:extLst>
          </p:cNvPr>
          <p:cNvGrpSpPr/>
          <p:nvPr/>
        </p:nvGrpSpPr>
        <p:grpSpPr>
          <a:xfrm>
            <a:off x="1054880" y="327669"/>
            <a:ext cx="6786100" cy="3893811"/>
            <a:chOff x="1876192" y="1316038"/>
            <a:chExt cx="5031662" cy="3640137"/>
          </a:xfrm>
        </p:grpSpPr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D6D06483-DCA7-4FC8-9C58-F73F661E6CD1}"/>
                </a:ext>
              </a:extLst>
            </p:cNvPr>
            <p:cNvGrpSpPr/>
            <p:nvPr/>
          </p:nvGrpSpPr>
          <p:grpSpPr>
            <a:xfrm>
              <a:off x="3156590" y="3795886"/>
              <a:ext cx="1183641" cy="1152492"/>
              <a:chOff x="3391683" y="2571750"/>
              <a:chExt cx="1368152" cy="1332148"/>
            </a:xfrm>
            <a:solidFill>
              <a:srgbClr val="0CB0E7"/>
            </a:solidFill>
          </p:grpSpPr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69DA3699-5960-4F08-BE2B-ABDD97435576}"/>
                  </a:ext>
                </a:extLst>
              </p:cNvPr>
              <p:cNvSpPr/>
              <p:nvPr/>
            </p:nvSpPr>
            <p:spPr>
              <a:xfrm>
                <a:off x="3391683" y="2571750"/>
                <a:ext cx="1368152" cy="13321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FEECB542-E076-4B7B-94D5-869C700A21CE}"/>
                  </a:ext>
                </a:extLst>
              </p:cNvPr>
              <p:cNvSpPr txBox="1"/>
              <p:nvPr/>
            </p:nvSpPr>
            <p:spPr>
              <a:xfrm>
                <a:off x="3393653" y="2820235"/>
                <a:ext cx="1363381" cy="7470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pl-PL"/>
                </a:defPPr>
                <a:lvl1pPr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pPr algn="ctr">
                  <a:defRPr/>
                </a:pPr>
                <a:r>
                  <a:rPr lang="pl-PL">
                    <a:latin typeface="Roboto Light" panose="02000000000000000000" pitchFamily="2" charset="0"/>
                    <a:ea typeface="Roboto Light" panose="02000000000000000000" pitchFamily="2" charset="0"/>
                  </a:rPr>
                  <a:t>Ośrodki</a:t>
                </a:r>
              </a:p>
              <a:p>
                <a:pPr algn="ctr">
                  <a:defRPr/>
                </a:pPr>
                <a:r>
                  <a:rPr lang="pl-PL">
                    <a:latin typeface="Roboto Light" panose="02000000000000000000" pitchFamily="2" charset="0"/>
                    <a:ea typeface="Roboto Light" panose="02000000000000000000" pitchFamily="2" charset="0"/>
                  </a:rPr>
                  <a:t>kształcenia zawodowego</a:t>
                </a:r>
              </a:p>
            </p:txBody>
          </p:sp>
        </p:grp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5028E176-805B-41E1-9689-5E20B58C0771}"/>
                </a:ext>
              </a:extLst>
            </p:cNvPr>
            <p:cNvGrpSpPr/>
            <p:nvPr/>
          </p:nvGrpSpPr>
          <p:grpSpPr>
            <a:xfrm>
              <a:off x="1876192" y="2542704"/>
              <a:ext cx="1183640" cy="1152492"/>
              <a:chOff x="7108099" y="2630239"/>
              <a:chExt cx="1368152" cy="1332148"/>
            </a:xfrm>
            <a:solidFill>
              <a:srgbClr val="0CB0E7"/>
            </a:solidFill>
          </p:grpSpPr>
          <p:sp>
            <p:nvSpPr>
              <p:cNvPr id="11" name="Owal 10">
                <a:extLst>
                  <a:ext uri="{FF2B5EF4-FFF2-40B4-BE49-F238E27FC236}">
                    <a16:creationId xmlns:a16="http://schemas.microsoft.com/office/drawing/2014/main" id="{4FDFC6EC-B445-4CF8-BA3E-A43191675B08}"/>
                  </a:ext>
                </a:extLst>
              </p:cNvPr>
              <p:cNvSpPr/>
              <p:nvPr/>
            </p:nvSpPr>
            <p:spPr>
              <a:xfrm>
                <a:off x="7108099" y="2630239"/>
                <a:ext cx="1368152" cy="13321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CBE38C55-7269-424E-8BD7-BBFA821A39D9}"/>
                  </a:ext>
                </a:extLst>
              </p:cNvPr>
              <p:cNvSpPr txBox="1"/>
              <p:nvPr/>
            </p:nvSpPr>
            <p:spPr>
              <a:xfrm>
                <a:off x="7559584" y="3166196"/>
                <a:ext cx="632253" cy="3201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l-PL" sz="1200" b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MŚP</a:t>
                </a:r>
              </a:p>
            </p:txBody>
          </p:sp>
        </p:grp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37028639-1C69-4101-A9B3-61FE4536E3E3}"/>
                </a:ext>
              </a:extLst>
            </p:cNvPr>
            <p:cNvGrpSpPr/>
            <p:nvPr/>
          </p:nvGrpSpPr>
          <p:grpSpPr>
            <a:xfrm>
              <a:off x="4428312" y="1324008"/>
              <a:ext cx="1183640" cy="1152492"/>
              <a:chOff x="4369462" y="2184006"/>
              <a:chExt cx="1368152" cy="1332147"/>
            </a:xfrm>
            <a:solidFill>
              <a:srgbClr val="0CB0E7"/>
            </a:solidFill>
          </p:grpSpPr>
          <p:sp>
            <p:nvSpPr>
              <p:cNvPr id="14" name="Owal 13">
                <a:extLst>
                  <a:ext uri="{FF2B5EF4-FFF2-40B4-BE49-F238E27FC236}">
                    <a16:creationId xmlns:a16="http://schemas.microsoft.com/office/drawing/2014/main" id="{3288A1CA-2615-4CCF-8C64-3439B0C41FD2}"/>
                  </a:ext>
                </a:extLst>
              </p:cNvPr>
              <p:cNvSpPr/>
              <p:nvPr/>
            </p:nvSpPr>
            <p:spPr>
              <a:xfrm>
                <a:off x="4369462" y="2184006"/>
                <a:ext cx="1368152" cy="13321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B6A0EAB8-FF9E-4E9E-B782-80636383286E}"/>
                  </a:ext>
                </a:extLst>
              </p:cNvPr>
              <p:cNvSpPr txBox="1"/>
              <p:nvPr/>
            </p:nvSpPr>
            <p:spPr>
              <a:xfrm>
                <a:off x="4377350" y="2607297"/>
                <a:ext cx="1333950" cy="48556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1200" b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Szkoła</a:t>
                </a:r>
              </a:p>
              <a:p>
                <a:pPr algn="ctr"/>
                <a:r>
                  <a:rPr lang="pl-PL" sz="1200" b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Przedszkole</a:t>
                </a:r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36E2CBB9-44AF-4CDD-ABA2-8B9D6F7532E7}"/>
                </a:ext>
              </a:extLst>
            </p:cNvPr>
            <p:cNvGrpSpPr/>
            <p:nvPr/>
          </p:nvGrpSpPr>
          <p:grpSpPr>
            <a:xfrm>
              <a:off x="5724214" y="2550461"/>
              <a:ext cx="1183640" cy="1152492"/>
              <a:chOff x="4369462" y="2184006"/>
              <a:chExt cx="1368152" cy="1332148"/>
            </a:xfrm>
            <a:solidFill>
              <a:srgbClr val="0CB0E7"/>
            </a:solidFill>
          </p:grpSpPr>
          <p:sp>
            <p:nvSpPr>
              <p:cNvPr id="21" name="Owal 20">
                <a:extLst>
                  <a:ext uri="{FF2B5EF4-FFF2-40B4-BE49-F238E27FC236}">
                    <a16:creationId xmlns:a16="http://schemas.microsoft.com/office/drawing/2014/main" id="{0E5CBD47-FD56-4335-8B29-F99FFA6183CC}"/>
                  </a:ext>
                </a:extLst>
              </p:cNvPr>
              <p:cNvSpPr/>
              <p:nvPr/>
            </p:nvSpPr>
            <p:spPr>
              <a:xfrm>
                <a:off x="4369462" y="2184006"/>
                <a:ext cx="1368152" cy="13321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1DD4E58D-9EA8-42F9-B0D2-40CA607523D4}"/>
                  </a:ext>
                </a:extLst>
              </p:cNvPr>
              <p:cNvSpPr txBox="1"/>
              <p:nvPr/>
            </p:nvSpPr>
            <p:spPr>
              <a:xfrm>
                <a:off x="4825729" y="2681023"/>
                <a:ext cx="792088" cy="32017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l-PL" sz="1200" b="1" err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NGOs</a:t>
                </a:r>
                <a:endParaRPr lang="pl-PL" sz="12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F2157C09-2C31-4F3E-A730-463B627F7341}"/>
                </a:ext>
              </a:extLst>
            </p:cNvPr>
            <p:cNvGrpSpPr/>
            <p:nvPr/>
          </p:nvGrpSpPr>
          <p:grpSpPr>
            <a:xfrm>
              <a:off x="4436987" y="3795886"/>
              <a:ext cx="1183640" cy="1152492"/>
              <a:chOff x="4369462" y="2101194"/>
              <a:chExt cx="1368152" cy="1332148"/>
            </a:xfrm>
            <a:solidFill>
              <a:srgbClr val="0CB0E7"/>
            </a:solidFill>
          </p:grpSpPr>
          <p:sp>
            <p:nvSpPr>
              <p:cNvPr id="24" name="Owal 23">
                <a:extLst>
                  <a:ext uri="{FF2B5EF4-FFF2-40B4-BE49-F238E27FC236}">
                    <a16:creationId xmlns:a16="http://schemas.microsoft.com/office/drawing/2014/main" id="{9BAFDF14-76B6-4E0B-8C70-8C1195C6828C}"/>
                  </a:ext>
                </a:extLst>
              </p:cNvPr>
              <p:cNvSpPr/>
              <p:nvPr/>
            </p:nvSpPr>
            <p:spPr>
              <a:xfrm>
                <a:off x="4369462" y="2101194"/>
                <a:ext cx="1368152" cy="13321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DD4E5E86-3E1D-4340-B940-4B8FACC7F88B}"/>
                  </a:ext>
                </a:extLst>
              </p:cNvPr>
              <p:cNvSpPr txBox="1"/>
              <p:nvPr/>
            </p:nvSpPr>
            <p:spPr>
              <a:xfrm>
                <a:off x="4385955" y="2349680"/>
                <a:ext cx="1351659" cy="7470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l-PL" sz="1200" b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Jednostki Samorządu</a:t>
                </a:r>
              </a:p>
              <a:p>
                <a:pPr algn="ctr">
                  <a:defRPr/>
                </a:pPr>
                <a:r>
                  <a:rPr lang="pl-PL" sz="1200" b="1">
                    <a:solidFill>
                      <a:schemeClr val="bg1"/>
                    </a:solidFill>
                    <a:latin typeface="Roboto Light" panose="02000000000000000000" pitchFamily="2" charset="0"/>
                    <a:ea typeface="Roboto Light" panose="02000000000000000000" pitchFamily="2" charset="0"/>
                  </a:rPr>
                  <a:t>Terytorialnego</a:t>
                </a:r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C2FC9B16-F76E-47D8-BA32-CDD8369BB16E}"/>
                </a:ext>
              </a:extLst>
            </p:cNvPr>
            <p:cNvGrpSpPr/>
            <p:nvPr/>
          </p:nvGrpSpPr>
          <p:grpSpPr>
            <a:xfrm>
              <a:off x="3110718" y="1316251"/>
              <a:ext cx="1240959" cy="1152492"/>
              <a:chOff x="1049362" y="2630239"/>
              <a:chExt cx="1434406" cy="1332148"/>
            </a:xfrm>
            <a:solidFill>
              <a:srgbClr val="0CB0E7"/>
            </a:solidFill>
          </p:grpSpPr>
          <p:sp>
            <p:nvSpPr>
              <p:cNvPr id="8" name="Owal 7">
                <a:extLst>
                  <a:ext uri="{FF2B5EF4-FFF2-40B4-BE49-F238E27FC236}">
                    <a16:creationId xmlns:a16="http://schemas.microsoft.com/office/drawing/2014/main" id="{A6347CB4-36AB-4DAA-AEFA-5CCDF8002A57}"/>
                  </a:ext>
                </a:extLst>
              </p:cNvPr>
              <p:cNvSpPr/>
              <p:nvPr/>
            </p:nvSpPr>
            <p:spPr>
              <a:xfrm>
                <a:off x="1115616" y="2630239"/>
                <a:ext cx="1368152" cy="13321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endParaRPr>
              </a:p>
            </p:txBody>
          </p:sp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B151BE58-8351-4C1E-B427-5BE28B4EC246}"/>
                  </a:ext>
                </a:extLst>
              </p:cNvPr>
              <p:cNvSpPr txBox="1"/>
              <p:nvPr/>
            </p:nvSpPr>
            <p:spPr>
              <a:xfrm>
                <a:off x="1049362" y="3135995"/>
                <a:ext cx="1434406" cy="320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defPPr>
                  <a:defRPr lang="pl-PL"/>
                </a:defPPr>
                <a:lvl1pPr>
                  <a:defRPr sz="1200" b="1">
                    <a:solidFill>
                      <a:schemeClr val="bg1"/>
                    </a:solidFill>
                  </a:defRPr>
                </a:lvl1pPr>
              </a:lstStyle>
              <a:p>
                <a:pPr algn="ctr">
                  <a:defRPr/>
                </a:pPr>
                <a:r>
                  <a:rPr lang="pl-PL">
                    <a:latin typeface="Roboto Light" panose="02000000000000000000" pitchFamily="2" charset="0"/>
                    <a:ea typeface="Roboto Light" panose="02000000000000000000" pitchFamily="2" charset="0"/>
                  </a:rPr>
                  <a:t>Uczelnie wyższe</a:t>
                </a:r>
              </a:p>
            </p:txBody>
          </p:sp>
        </p:grp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EA202E40-E89E-4B3B-8ED9-681C46B035DE}"/>
                </a:ext>
              </a:extLst>
            </p:cNvPr>
            <p:cNvSpPr/>
            <p:nvPr/>
          </p:nvSpPr>
          <p:spPr bwMode="auto">
            <a:xfrm>
              <a:off x="3159125" y="2543175"/>
              <a:ext cx="2462213" cy="1179513"/>
            </a:xfrm>
            <a:prstGeom prst="rect">
              <a:avLst/>
            </a:prstGeom>
            <a:solidFill>
              <a:srgbClr val="053941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altLang="pl-PL" sz="1800" cap="none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Z kim współpracuje </a:t>
              </a:r>
            </a:p>
            <a:p>
              <a:pPr algn="ctr">
                <a:defRPr/>
              </a:pPr>
              <a:r>
                <a:rPr lang="pl-PL" altLang="pl-PL" sz="1800" cap="none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n-cs"/>
                </a:rPr>
                <a:t>Erasmus+ InnHUB</a:t>
              </a:r>
              <a:endParaRPr lang="pl-PL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9" name="Owal 13">
              <a:extLst>
                <a:ext uri="{FF2B5EF4-FFF2-40B4-BE49-F238E27FC236}">
                  <a16:creationId xmlns:a16="http://schemas.microsoft.com/office/drawing/2014/main" id="{61278DC0-D32E-4DE1-BF9D-ADE9F8646A53}"/>
                </a:ext>
              </a:extLst>
            </p:cNvPr>
            <p:cNvSpPr/>
            <p:nvPr/>
          </p:nvSpPr>
          <p:spPr>
            <a:xfrm>
              <a:off x="1889125" y="1316038"/>
              <a:ext cx="1179513" cy="1152525"/>
            </a:xfrm>
            <a:prstGeom prst="rect">
              <a:avLst/>
            </a:prstGeom>
            <a:solidFill>
              <a:srgbClr val="05394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2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Klub Sportowy</a:t>
              </a:r>
              <a:endPara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2" name="Owal 13">
              <a:extLst>
                <a:ext uri="{FF2B5EF4-FFF2-40B4-BE49-F238E27FC236}">
                  <a16:creationId xmlns:a16="http://schemas.microsoft.com/office/drawing/2014/main" id="{3B7E144B-0775-42A4-94C9-6CFF422A84B1}"/>
                </a:ext>
              </a:extLst>
            </p:cNvPr>
            <p:cNvSpPr/>
            <p:nvPr/>
          </p:nvSpPr>
          <p:spPr>
            <a:xfrm>
              <a:off x="5718175" y="1316038"/>
              <a:ext cx="1182688" cy="1160462"/>
            </a:xfrm>
            <a:prstGeom prst="rect">
              <a:avLst/>
            </a:prstGeom>
            <a:solidFill>
              <a:srgbClr val="05394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l-PL" sz="11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Cech Rzemiosł</a:t>
              </a:r>
            </a:p>
            <a:p>
              <a:pPr algn="ctr"/>
              <a:r>
                <a:rPr lang="pl-PL" sz="11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Izba Handlowo- Przemysłowa</a:t>
              </a:r>
            </a:p>
            <a:p>
              <a:pPr algn="ctr">
                <a:defRPr/>
              </a:pPr>
              <a:endParaRPr lang="pl-PL" sz="11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3" name="Owal 13">
              <a:extLst>
                <a:ext uri="{FF2B5EF4-FFF2-40B4-BE49-F238E27FC236}">
                  <a16:creationId xmlns:a16="http://schemas.microsoft.com/office/drawing/2014/main" id="{442E367C-C4AD-4904-809C-B0AC91136A93}"/>
                </a:ext>
              </a:extLst>
            </p:cNvPr>
            <p:cNvSpPr/>
            <p:nvPr/>
          </p:nvSpPr>
          <p:spPr>
            <a:xfrm>
              <a:off x="1876425" y="3795713"/>
              <a:ext cx="1182688" cy="1160462"/>
            </a:xfrm>
            <a:prstGeom prst="rect">
              <a:avLst/>
            </a:prstGeom>
            <a:solidFill>
              <a:srgbClr val="05394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l-PL" sz="12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Urzędy</a:t>
              </a:r>
              <a:r>
                <a:rPr lang="pl-PL" b="1">
                  <a:solidFill>
                    <a:srgbClr val="3B5A9A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pl-PL" sz="12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Arial" panose="020B0604020202020204" pitchFamily="34" charset="0"/>
                </a:rPr>
                <a:t>Pracy</a:t>
              </a:r>
              <a:endParaRPr lang="pl-PL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4" name="Owal 13">
              <a:extLst>
                <a:ext uri="{FF2B5EF4-FFF2-40B4-BE49-F238E27FC236}">
                  <a16:creationId xmlns:a16="http://schemas.microsoft.com/office/drawing/2014/main" id="{536AA5A7-256B-4113-B809-CFAAEC1B53F6}"/>
                </a:ext>
              </a:extLst>
            </p:cNvPr>
            <p:cNvSpPr/>
            <p:nvPr/>
          </p:nvSpPr>
          <p:spPr>
            <a:xfrm>
              <a:off x="5713413" y="3794125"/>
              <a:ext cx="1182687" cy="1160463"/>
            </a:xfrm>
            <a:prstGeom prst="rect">
              <a:avLst/>
            </a:prstGeom>
            <a:solidFill>
              <a:srgbClr val="05394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l-PL" sz="11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Strefa Ekonomiczna</a:t>
              </a:r>
            </a:p>
            <a:p>
              <a:pPr algn="ctr"/>
              <a:r>
                <a:rPr lang="pl-PL" sz="1100" b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Agencja Rozwoju Regionalnego</a:t>
              </a:r>
              <a:endParaRPr lang="pl-PL" sz="11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9">
            <a:extLst>
              <a:ext uri="{FF2B5EF4-FFF2-40B4-BE49-F238E27FC236}">
                <a16:creationId xmlns:a16="http://schemas.microsoft.com/office/drawing/2014/main" id="{A403260C-F652-25B0-9F50-2F9BEB8D15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682" y="169086"/>
            <a:ext cx="8692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solidFill>
                  <a:srgbClr val="0CB0E7"/>
                </a:solidFill>
                <a:latin typeface="Roboto Medium"/>
                <a:ea typeface="Roboto Medium"/>
                <a:cs typeface="Roboto Medium"/>
              </a:rPr>
              <a:t>Działania Erasmus+ </a:t>
            </a:r>
            <a:r>
              <a:rPr lang="pl-PL" sz="2400" b="1" err="1">
                <a:solidFill>
                  <a:srgbClr val="0CB0E7"/>
                </a:solidFill>
                <a:latin typeface="Roboto Medium"/>
                <a:ea typeface="Roboto Medium"/>
                <a:cs typeface="Roboto Medium"/>
              </a:rPr>
              <a:t>InnHUB</a:t>
            </a:r>
            <a:r>
              <a:rPr lang="pl-PL" sz="2400" b="1">
                <a:solidFill>
                  <a:srgbClr val="0CB0E7"/>
                </a:solidFill>
                <a:latin typeface="Roboto Medium"/>
                <a:ea typeface="Roboto Medium"/>
                <a:cs typeface="Roboto Medium"/>
              </a:rPr>
              <a:t> - 2024</a:t>
            </a:r>
          </a:p>
        </p:txBody>
      </p:sp>
      <p:sp>
        <p:nvSpPr>
          <p:cNvPr id="4" name="pole tekstowe 220">
            <a:extLst>
              <a:ext uri="{FF2B5EF4-FFF2-40B4-BE49-F238E27FC236}">
                <a16:creationId xmlns:a16="http://schemas.microsoft.com/office/drawing/2014/main" id="{E7E2C750-4FB4-1CAA-E9B6-4A2617E6A9E0}"/>
              </a:ext>
            </a:extLst>
          </p:cNvPr>
          <p:cNvSpPr txBox="1"/>
          <p:nvPr/>
        </p:nvSpPr>
        <p:spPr>
          <a:xfrm>
            <a:off x="418424" y="634853"/>
            <a:ext cx="6467286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000" b="1">
              <a:solidFill>
                <a:srgbClr val="00B0F0"/>
              </a:solidFill>
              <a:effectLst/>
              <a:latin typeface="Calibri"/>
              <a:ea typeface="Calibri"/>
              <a:cs typeface="Calibri"/>
            </a:endParaRPr>
          </a:p>
          <a:p>
            <a:r>
              <a:rPr lang="pl-PL" sz="2000">
                <a:latin typeface="Roboto Light"/>
                <a:ea typeface="Roboto Light"/>
                <a:cs typeface="Roboto Light"/>
              </a:rPr>
              <a:t>Na koniec września 2024 r. Centra Innowacji Erasmus+ </a:t>
            </a:r>
            <a:r>
              <a:rPr lang="pl-PL" sz="2000" err="1">
                <a:latin typeface="Roboto Light"/>
                <a:ea typeface="Roboto Light"/>
                <a:cs typeface="Roboto Light"/>
              </a:rPr>
              <a:t>InnHUB</a:t>
            </a:r>
            <a:r>
              <a:rPr lang="pl-PL" sz="2000">
                <a:latin typeface="Roboto Light"/>
                <a:ea typeface="Roboto Light"/>
                <a:cs typeface="Roboto Light"/>
              </a:rPr>
              <a:t> zrealizowały:</a:t>
            </a:r>
            <a:endParaRPr lang="en-US" sz="2000" err="1">
              <a:latin typeface="Roboto Light"/>
              <a:ea typeface="Roboto Light"/>
              <a:cs typeface="Roboto Light"/>
            </a:endParaRPr>
          </a:p>
          <a:p>
            <a:endParaRPr lang="pl-PL" sz="2000">
              <a:latin typeface="Roboto Light"/>
              <a:ea typeface="Roboto Light"/>
              <a:cs typeface="Roboto Light"/>
            </a:endParaRPr>
          </a:p>
          <a:p>
            <a:pPr marL="342900" indent="-342900">
              <a:buFont typeface="Arial"/>
              <a:buChar char="•"/>
            </a:pPr>
            <a:r>
              <a:rPr lang="pl-PL" sz="2000">
                <a:latin typeface="Roboto Light"/>
                <a:ea typeface="Roboto Light"/>
                <a:cs typeface="Roboto Light"/>
              </a:rPr>
              <a:t>ponad </a:t>
            </a:r>
            <a:r>
              <a:rPr lang="pl-PL" sz="2000">
                <a:solidFill>
                  <a:srgbClr val="3DC0EC"/>
                </a:solidFill>
                <a:latin typeface="Roboto Light"/>
                <a:ea typeface="Roboto Light"/>
                <a:cs typeface="Roboto Light"/>
              </a:rPr>
              <a:t>450</a:t>
            </a:r>
            <a:r>
              <a:rPr lang="pl-PL" sz="2000">
                <a:solidFill>
                  <a:srgbClr val="000000"/>
                </a:solidFill>
                <a:latin typeface="Roboto Light"/>
                <a:ea typeface="Roboto Light"/>
                <a:cs typeface="Roboto Light"/>
              </a:rPr>
              <a:t> konsultacji</a:t>
            </a:r>
            <a:r>
              <a:rPr lang="pl-PL" sz="2000">
                <a:latin typeface="Roboto Light"/>
                <a:ea typeface="Roboto Light"/>
                <a:cs typeface="Roboto Light"/>
              </a:rPr>
              <a:t> indywidualnych;</a:t>
            </a:r>
            <a:endParaRPr lang="en-US" sz="2000">
              <a:latin typeface="Roboto Light"/>
              <a:ea typeface="Roboto Light"/>
              <a:cs typeface="Roboto Light"/>
            </a:endParaRPr>
          </a:p>
          <a:p>
            <a:pPr marL="342900" indent="-342900">
              <a:buFont typeface="Arial"/>
              <a:buChar char="•"/>
            </a:pPr>
            <a:endParaRPr lang="pl-PL" sz="2000">
              <a:latin typeface="Roboto Light"/>
              <a:ea typeface="Roboto Light"/>
              <a:cs typeface="Roboto Light"/>
            </a:endParaRPr>
          </a:p>
          <a:p>
            <a:pPr marL="342900" indent="-342900">
              <a:buFont typeface="Arial"/>
              <a:buChar char="•"/>
            </a:pPr>
            <a:r>
              <a:rPr lang="pl-PL" sz="2000">
                <a:latin typeface="Roboto Light"/>
                <a:ea typeface="Roboto Light"/>
                <a:cs typeface="Roboto Light"/>
              </a:rPr>
              <a:t>ponad </a:t>
            </a:r>
            <a:r>
              <a:rPr lang="pl-PL" sz="2000">
                <a:solidFill>
                  <a:srgbClr val="3DC0EC"/>
                </a:solidFill>
                <a:latin typeface="Roboto Light"/>
                <a:ea typeface="Roboto Light"/>
                <a:cs typeface="Roboto Light"/>
              </a:rPr>
              <a:t>160</a:t>
            </a:r>
            <a:r>
              <a:rPr lang="pl-PL" sz="2000">
                <a:latin typeface="Roboto Light"/>
                <a:ea typeface="Roboto Light"/>
                <a:cs typeface="Roboto Light"/>
              </a:rPr>
              <a:t> wydarzeń partnerskich, warsztatów oraz prezentacji dla organizacji, instytucji w regionach. </a:t>
            </a:r>
            <a:endParaRPr lang="en-US" sz="2000">
              <a:latin typeface="Roboto Light"/>
              <a:ea typeface="Roboto Light"/>
              <a:cs typeface="Roboto Ligh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500">
              <a:latin typeface="Roboto Light"/>
              <a:ea typeface="Roboto Light"/>
              <a:cs typeface="Roboto Ligh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500">
              <a:latin typeface="Roboto Light"/>
              <a:ea typeface="Roboto Light"/>
              <a:cs typeface="Roboto Light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pl-PL" sz="15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pl-PL" sz="150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2050" name="Picture 2" descr="Obraz zawierający ubrania, obuwie, w pomieszczeniu, osoba&#10;&#10;Opis wygenerowany automatycznie">
            <a:extLst>
              <a:ext uri="{FF2B5EF4-FFF2-40B4-BE49-F238E27FC236}">
                <a16:creationId xmlns:a16="http://schemas.microsoft.com/office/drawing/2014/main" id="{425D1327-D07F-BFA7-284B-26739347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42" y="1021445"/>
            <a:ext cx="2319961" cy="15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7228BE-FE26-E494-81AE-F35B83ED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49" y="2976953"/>
            <a:ext cx="1892480" cy="12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oże być zdjęciem przedstawiającym 7 osób, ludzie uczą się i tłum">
            <a:extLst>
              <a:ext uri="{FF2B5EF4-FFF2-40B4-BE49-F238E27FC236}">
                <a16:creationId xmlns:a16="http://schemas.microsoft.com/office/drawing/2014/main" id="{17683DBE-C998-4E93-13AC-469D41FF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19" y="3173941"/>
            <a:ext cx="1643262" cy="119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1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233F575-9386-65CB-855E-41BFE26F9565}"/>
              </a:ext>
            </a:extLst>
          </p:cNvPr>
          <p:cNvSpPr txBox="1"/>
          <p:nvPr/>
        </p:nvSpPr>
        <p:spPr>
          <a:xfrm>
            <a:off x="283578" y="151396"/>
            <a:ext cx="8860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>
                <a:ln>
                  <a:noFill/>
                </a:ln>
                <a:solidFill>
                  <a:srgbClr val="0CB0E7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W ramach ETM2024 zorganizowaliśmy 122 warsztaty w 50 szkołach średnich, docierając do imponującej liczby 2891 uczniów!</a:t>
            </a:r>
          </a:p>
        </p:txBody>
      </p:sp>
      <p:pic>
        <p:nvPicPr>
          <p:cNvPr id="17" name="Obraz 16" descr="Obraz zawierający w pomieszczeniu, ubrania, krzesło, meble&#10;&#10;Opis wygenerowany automatycznie">
            <a:extLst>
              <a:ext uri="{FF2B5EF4-FFF2-40B4-BE49-F238E27FC236}">
                <a16:creationId xmlns:a16="http://schemas.microsoft.com/office/drawing/2014/main" id="{5AB4AE0A-BE4A-6406-5360-4E488579C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41" y="1351725"/>
            <a:ext cx="2759364" cy="2069523"/>
          </a:xfrm>
          <a:prstGeom prst="rect">
            <a:avLst/>
          </a:prstGeom>
        </p:spPr>
      </p:pic>
      <p:pic>
        <p:nvPicPr>
          <p:cNvPr id="19" name="Obraz 18" descr="Obraz zawierający w pomieszczeniu, ściana, zlew, Blat&#10;&#10;Opis wygenerowany automatycznie">
            <a:extLst>
              <a:ext uri="{FF2B5EF4-FFF2-40B4-BE49-F238E27FC236}">
                <a16:creationId xmlns:a16="http://schemas.microsoft.com/office/drawing/2014/main" id="{DD857277-F6D8-6E72-2C7A-F7C6956CE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08" y="1719478"/>
            <a:ext cx="2942022" cy="2206517"/>
          </a:xfrm>
          <a:prstGeom prst="rect">
            <a:avLst/>
          </a:prstGeom>
        </p:spPr>
      </p:pic>
      <p:pic>
        <p:nvPicPr>
          <p:cNvPr id="21" name="Obraz 20" descr="Obraz zawierający w pomieszczeniu, ubrania, tekst, ściana&#10;&#10;Opis wygenerowany automatycznie">
            <a:extLst>
              <a:ext uri="{FF2B5EF4-FFF2-40B4-BE49-F238E27FC236}">
                <a16:creationId xmlns:a16="http://schemas.microsoft.com/office/drawing/2014/main" id="{A2AAE234-4332-DF42-963E-FA363A5E9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98" y="3068024"/>
            <a:ext cx="1989665" cy="1492249"/>
          </a:xfrm>
          <a:prstGeom prst="rect">
            <a:avLst/>
          </a:prstGeom>
        </p:spPr>
      </p:pic>
      <p:pic>
        <p:nvPicPr>
          <p:cNvPr id="23" name="Obraz 22" descr="Obraz zawierający w pomieszczeniu, ubrania, osoba, Edukacja&#10;&#10;Opis wygenerowany automatycznie">
            <a:extLst>
              <a:ext uri="{FF2B5EF4-FFF2-40B4-BE49-F238E27FC236}">
                <a16:creationId xmlns:a16="http://schemas.microsoft.com/office/drawing/2014/main" id="{633B5876-7C44-ACEA-3D99-2B4E45081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37" y="1351725"/>
            <a:ext cx="1989665" cy="2652886"/>
          </a:xfrm>
          <a:prstGeom prst="rect">
            <a:avLst/>
          </a:prstGeom>
        </p:spPr>
      </p:pic>
      <p:pic>
        <p:nvPicPr>
          <p:cNvPr id="15" name="Obraz 14" descr="Obraz zawierający tekst, w pomieszczeniu, ściana, ubrania&#10;&#10;Opis wygenerowany automatycznie">
            <a:extLst>
              <a:ext uri="{FF2B5EF4-FFF2-40B4-BE49-F238E27FC236}">
                <a16:creationId xmlns:a16="http://schemas.microsoft.com/office/drawing/2014/main" id="{80D1B447-E6A2-D04A-CCC2-77B9E3EFC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64" y="3543086"/>
            <a:ext cx="1989664" cy="8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8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B027EF9-9CF4-8C46-CB01-AA401EBFB7BE}"/>
              </a:ext>
            </a:extLst>
          </p:cNvPr>
          <p:cNvSpPr txBox="1"/>
          <p:nvPr/>
        </p:nvSpPr>
        <p:spPr>
          <a:xfrm>
            <a:off x="2167546" y="285306"/>
            <a:ext cx="4811654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sz="2700" dirty="0"/>
              <a:t>Budżet programu Erasmus+</a:t>
            </a:r>
          </a:p>
        </p:txBody>
      </p:sp>
      <p:pic>
        <p:nvPicPr>
          <p:cNvPr id="5" name="Obraz 3">
            <a:extLst>
              <a:ext uri="{FF2B5EF4-FFF2-40B4-BE49-F238E27FC236}">
                <a16:creationId xmlns:a16="http://schemas.microsoft.com/office/drawing/2014/main" id="{D766A579-12BF-8E29-A63A-58A968DE74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7198" y="1378280"/>
            <a:ext cx="3704946" cy="28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7097F48-76A4-BDD3-8066-05CF7B32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9" y="1378280"/>
            <a:ext cx="4829690" cy="28305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EBF3AAA-493B-8015-DFA7-F9A1009137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BA2A5B6-D036-8F8F-9B32-8556724B8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6"/>
          <a:stretch/>
        </p:blipFill>
        <p:spPr>
          <a:xfrm>
            <a:off x="1286119" y="716662"/>
            <a:ext cx="6571763" cy="288210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3FA8F-5FBA-EEBA-455B-0644A5485F67}"/>
              </a:ext>
            </a:extLst>
          </p:cNvPr>
          <p:cNvSpPr txBox="1"/>
          <p:nvPr/>
        </p:nvSpPr>
        <p:spPr>
          <a:xfrm>
            <a:off x="1638892" y="224364"/>
            <a:ext cx="5290151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defPPr>
              <a:defRPr lang="pl-P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pl-PL" sz="2700" dirty="0"/>
              <a:t>Zasięg programu Erasmus +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9E7E538-0EDE-CDEA-B2D1-FF790441F8DD}"/>
              </a:ext>
            </a:extLst>
          </p:cNvPr>
          <p:cNvSpPr txBox="1"/>
          <p:nvPr/>
        </p:nvSpPr>
        <p:spPr>
          <a:xfrm>
            <a:off x="400050" y="3699835"/>
            <a:ext cx="8343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1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Państwa trzecie niestowarzyszone z Programem </a:t>
            </a:r>
            <a:r>
              <a:rPr lang="pl-PL" sz="11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(150 krajów świata) mogą kwalifikować się do akcji w ramach programu Erasmus+ </a:t>
            </a:r>
            <a:r>
              <a:rPr lang="pl-PL" sz="11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 należycie uzasadnionych przypadkach i w interesie Unii Europejskiej.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02CEDEE-392B-E219-C14F-C30E47B9C97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82C769F5-D06C-439A-87BC-2BC7D0B99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6048" y="77809"/>
            <a:ext cx="9017952" cy="71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pl-PL" altLang="pl-PL" sz="3600">
                <a:latin typeface="Roboto Light" panose="02000000000000000000" pitchFamily="2" charset="0"/>
                <a:ea typeface="Roboto Light" panose="02000000000000000000" pitchFamily="2" charset="0"/>
              </a:rPr>
            </a:br>
            <a:endParaRPr lang="pl-PL" altLang="pl-PL" sz="36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8FB4677-D308-ADDF-3BAB-459D375C6508}"/>
              </a:ext>
            </a:extLst>
          </p:cNvPr>
          <p:cNvSpPr/>
          <p:nvPr/>
        </p:nvSpPr>
        <p:spPr bwMode="auto">
          <a:xfrm>
            <a:off x="2743811" y="211883"/>
            <a:ext cx="3396603" cy="44319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l-PL" sz="2700" b="1" dirty="0">
                <a:solidFill>
                  <a:srgbClr val="217C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Przegląd sektorów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EBDBBC-ECB9-EBAD-3674-EDC848B21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138" y="793453"/>
            <a:ext cx="1643879" cy="169870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DCC984F-5349-956B-5650-B38D47E8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140" y="794099"/>
            <a:ext cx="1643879" cy="16983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735B1C7-2B65-F38E-07FD-5E55C366D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34" y="2651335"/>
            <a:ext cx="1643580" cy="169839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1D23D3-7123-ABD4-59F3-1CAE337F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138" y="2651018"/>
            <a:ext cx="1643879" cy="169870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C15FB7-481E-5E4E-F16E-79D42D4C0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135" y="793771"/>
            <a:ext cx="1643879" cy="169839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D90214D-5CEF-7AD9-7FBA-30010D2D9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140" y="2651017"/>
            <a:ext cx="1643879" cy="16983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A128D0-45A3-2497-CFAD-B800DF05C24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25761" y="4332418"/>
            <a:ext cx="8892479" cy="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2416"/>
      </p:ext>
    </p:extLst>
  </p:cSld>
  <p:clrMapOvr>
    <a:masterClrMapping/>
  </p:clrMapOvr>
</p:sld>
</file>

<file path=ppt/theme/theme1.xml><?xml version="1.0" encoding="utf-8"?>
<a:theme xmlns:a="http://schemas.openxmlformats.org/drawingml/2006/main" name="8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2194</Words>
  <Application>Microsoft Office PowerPoint</Application>
  <PresentationFormat>Pokaz na ekranie (16:9)</PresentationFormat>
  <Paragraphs>302</Paragraphs>
  <Slides>31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Roboto</vt:lpstr>
      <vt:lpstr>Roboto Light</vt:lpstr>
      <vt:lpstr>Roboto Medium</vt:lpstr>
      <vt:lpstr>Wingdings</vt:lpstr>
      <vt:lpstr>8_Projekt niestandardowy</vt:lpstr>
      <vt:lpstr>2_Projekt niestandardowy</vt:lpstr>
      <vt:lpstr>3_Projekt niestandardowy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Działania Erasmus+ InnHUB - 2024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Partnerstwa na rzecz współpracy</vt:lpstr>
      <vt:lpstr>Partnerstwa na rzecz współpracy, czyli dokładnie?</vt:lpstr>
      <vt:lpstr>Prezentacja programu PowerPoint</vt:lpstr>
      <vt:lpstr>Kto może uczestniczyć w akcji 2?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Aby dowiedzieć się więcej…</vt:lpstr>
      <vt:lpstr> </vt:lpstr>
      <vt:lpstr>Prezentacja programu PowerPoint</vt:lpstr>
      <vt:lpstr>Prezentacja programu PowerPoint</vt:lpstr>
    </vt:vector>
  </TitlesOfParts>
  <Company>FRSE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pkonopka</dc:creator>
  <cp:lastModifiedBy>Łucja Gasik-Rachubińska</cp:lastModifiedBy>
  <cp:revision>43</cp:revision>
  <dcterms:created xsi:type="dcterms:W3CDTF">2020-03-05T13:08:24Z</dcterms:created>
  <dcterms:modified xsi:type="dcterms:W3CDTF">2024-10-17T05:19:43Z</dcterms:modified>
</cp:coreProperties>
</file>