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020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7" r:id="rId10"/>
    <p:sldId id="268" r:id="rId11"/>
    <p:sldId id="269" r:id="rId12"/>
    <p:sldId id="270" r:id="rId13"/>
    <p:sldId id="263" r:id="rId14"/>
    <p:sldId id="264" r:id="rId15"/>
    <p:sldId id="266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22" autoAdjust="0"/>
  </p:normalViewPr>
  <p:slideViewPr>
    <p:cSldViewPr>
      <p:cViewPr varScale="1">
        <p:scale>
          <a:sx n="54" d="100"/>
          <a:sy n="54" d="100"/>
        </p:scale>
        <p:origin x="739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9601200"/>
            <a:ext cx="18288000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" y="9501474"/>
            <a:ext cx="18288000" cy="99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1138428"/>
            <a:ext cx="15087600" cy="534924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2000" spc="-75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0077" y="6683432"/>
            <a:ext cx="15087600" cy="17145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600" cap="all" spc="300" baseline="0">
                <a:solidFill>
                  <a:schemeClr val="tx2"/>
                </a:solidFill>
                <a:latin typeface="+mj-lt"/>
              </a:defRPr>
            </a:lvl1pPr>
            <a:lvl2pPr marL="685800" indent="0" algn="ctr">
              <a:buNone/>
              <a:defRPr sz="3600"/>
            </a:lvl2pPr>
            <a:lvl3pPr marL="1371600" indent="0" algn="ctr">
              <a:buNone/>
              <a:defRPr sz="36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7" y="6515100"/>
            <a:ext cx="14813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378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2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601200"/>
            <a:ext cx="18283238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01474"/>
            <a:ext cx="18283238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618453"/>
            <a:ext cx="3943350" cy="8639847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618453"/>
            <a:ext cx="11601450" cy="8639847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27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3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601200"/>
            <a:ext cx="18283238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01474"/>
            <a:ext cx="18283238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1138428"/>
            <a:ext cx="15087600" cy="534924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12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6679692"/>
            <a:ext cx="15087600" cy="17145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3600" cap="all" spc="300" baseline="0">
                <a:solidFill>
                  <a:schemeClr val="tx2"/>
                </a:solidFill>
                <a:latin typeface="+mj-lt"/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7" y="6515100"/>
            <a:ext cx="14813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184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45920" y="429905"/>
            <a:ext cx="15087600" cy="217613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20" y="2768602"/>
            <a:ext cx="7406640" cy="603503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26880" y="2768603"/>
            <a:ext cx="7406640" cy="603504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58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645920" y="429905"/>
            <a:ext cx="15087600" cy="217613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2769078"/>
            <a:ext cx="7406640" cy="110442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3000" b="0" cap="all" baseline="0">
                <a:solidFill>
                  <a:schemeClr val="tx2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" y="3873503"/>
            <a:ext cx="7406640" cy="493014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6880" y="2769078"/>
            <a:ext cx="7406640" cy="110442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3000" b="0" cap="all" baseline="0">
                <a:solidFill>
                  <a:schemeClr val="tx2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326880" y="3873501"/>
            <a:ext cx="7406640" cy="493014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94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3" y="9601200"/>
            <a:ext cx="18283238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3" y="9501474"/>
            <a:ext cx="18283238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51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" y="0"/>
            <a:ext cx="6076187" cy="1028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060107" y="0"/>
            <a:ext cx="96012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91538"/>
            <a:ext cx="4800600" cy="3429000"/>
          </a:xfrm>
        </p:spPr>
        <p:txBody>
          <a:bodyPr anchor="b">
            <a:normAutofit/>
          </a:bodyPr>
          <a:lstStyle>
            <a:lvl1pPr>
              <a:defRPr sz="54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0" y="1097280"/>
            <a:ext cx="9738360" cy="78867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389120"/>
            <a:ext cx="4800600" cy="5068686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250">
                <a:solidFill>
                  <a:srgbClr val="FFFFFF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8268" y="9689678"/>
            <a:ext cx="3927765" cy="547688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200900" y="9689678"/>
            <a:ext cx="6972300" cy="547688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3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429500"/>
            <a:ext cx="18283238" cy="2857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3" y="7372614"/>
            <a:ext cx="18283238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1" y="7612380"/>
            <a:ext cx="15170468" cy="1234440"/>
          </a:xfrm>
        </p:spPr>
        <p:txBody>
          <a:bodyPr tIns="0" bIns="0" anchor="b">
            <a:noAutofit/>
          </a:bodyPr>
          <a:lstStyle>
            <a:lvl1pPr>
              <a:defRPr sz="54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" y="0"/>
            <a:ext cx="18287978" cy="7372614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0" y="8860536"/>
            <a:ext cx="15169896" cy="89154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900"/>
              </a:spcAft>
              <a:buNone/>
              <a:defRPr sz="2250">
                <a:solidFill>
                  <a:srgbClr val="FFFFFF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22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601200"/>
            <a:ext cx="18283238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3" y="9501474"/>
            <a:ext cx="18283238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429905"/>
            <a:ext cx="15087600" cy="2176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2768601"/>
            <a:ext cx="15087600" cy="603504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1" y="9689678"/>
            <a:ext cx="3708407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29278" y="9689678"/>
            <a:ext cx="723420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850688" y="9689678"/>
            <a:ext cx="196803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790298" y="2606768"/>
            <a:ext cx="149504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07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defTabSz="1371600" rtl="0" eaLnBrk="1" latinLnBrk="0" hangingPunct="1">
        <a:lnSpc>
          <a:spcPct val="85000"/>
        </a:lnSpc>
        <a:spcBef>
          <a:spcPct val="0"/>
        </a:spcBef>
        <a:buNone/>
        <a:defRPr sz="7200" kern="1200" spc="-75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1371600" rtl="0" eaLnBrk="1" latinLnBrk="0" hangingPunct="1">
        <a:lnSpc>
          <a:spcPct val="90000"/>
        </a:lnSpc>
        <a:spcBef>
          <a:spcPts val="1800"/>
        </a:spcBef>
        <a:spcAft>
          <a:spcPts val="3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3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6072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0392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24712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9032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089775E3-9E51-47FA-A0C1-35FCF80FB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3436560"/>
            <a:ext cx="8724757" cy="573217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991600" y="1028700"/>
            <a:ext cx="2054344" cy="2724800"/>
          </a:xfrm>
          <a:custGeom>
            <a:avLst/>
            <a:gdLst/>
            <a:ahLst/>
            <a:cxnLst/>
            <a:rect l="l" t="t" r="r" b="b"/>
            <a:pathLst>
              <a:path w="2054344" h="2724800">
                <a:moveTo>
                  <a:pt x="0" y="0"/>
                </a:moveTo>
                <a:lnTo>
                  <a:pt x="2054344" y="0"/>
                </a:lnTo>
                <a:lnTo>
                  <a:pt x="2054344" y="2724800"/>
                </a:lnTo>
                <a:lnTo>
                  <a:pt x="0" y="272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4E3D5002-4495-47F8-8170-9F7D20028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04C3609-CA8C-40C7-A417-8E764C42092C}"/>
              </a:ext>
            </a:extLst>
          </p:cNvPr>
          <p:cNvSpPr txBox="1"/>
          <p:nvPr/>
        </p:nvSpPr>
        <p:spPr>
          <a:xfrm>
            <a:off x="4267200" y="1866900"/>
            <a:ext cx="10744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ZAGRANICZNE MOBILNOŚCI UCZNIÓW I KADRY </a:t>
            </a:r>
            <a:r>
              <a:rPr lang="pl-PL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ZSGŻiA</a:t>
            </a:r>
            <a:r>
              <a:rPr lang="pl-PL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W LĘBORKU W RAMACH PROGRAMU ERASMUS + </a:t>
            </a:r>
            <a:r>
              <a:rPr lang="pl-PL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pl-PL" sz="32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00C5610-1F05-4796-8340-56B2C1678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422332"/>
            <a:ext cx="4200508" cy="7132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F313126-20BA-4A73-854D-C31FBA3DEF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07" y="482940"/>
            <a:ext cx="7571294" cy="757129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A528691-FB4D-44A0-B466-305E987F203D}"/>
              </a:ext>
            </a:extLst>
          </p:cNvPr>
          <p:cNvSpPr txBox="1"/>
          <p:nvPr/>
        </p:nvSpPr>
        <p:spPr>
          <a:xfrm>
            <a:off x="7996246" y="8260521"/>
            <a:ext cx="22955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/>
              <a:t>MALTA 2024</a:t>
            </a:r>
            <a:endParaRPr lang="pl-PL" sz="2800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2A54C7CB-3661-4361-9E2E-BA759EBABC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875" y="482940"/>
            <a:ext cx="7571294" cy="757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55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22B0E21-EA13-49EE-A450-6EA97FDF4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4" y="1234847"/>
            <a:ext cx="9211732" cy="51816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560BB81-BC12-4FD2-95D9-341761D13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7958157"/>
            <a:ext cx="4200508" cy="71329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B0590C3-334C-4D04-A273-6E4E25FC4BAA}"/>
              </a:ext>
            </a:extLst>
          </p:cNvPr>
          <p:cNvSpPr txBox="1"/>
          <p:nvPr/>
        </p:nvSpPr>
        <p:spPr>
          <a:xfrm>
            <a:off x="4250270" y="6461353"/>
            <a:ext cx="243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/>
              <a:t>SERBIA 2024</a:t>
            </a:r>
            <a:endParaRPr lang="pl-PL" sz="32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1D7DF19-6D69-4C51-8303-922C4DF0ED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414357"/>
            <a:ext cx="565785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46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43902F3-78DA-44FC-9382-D07DB7B6D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76299"/>
            <a:ext cx="7808865" cy="662940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096C78C-6D7A-498E-A247-64377CC9B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876298"/>
            <a:ext cx="8636000" cy="662940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2822A1A-5738-4516-B5DD-901B5B91B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8191500"/>
            <a:ext cx="4200508" cy="71329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EA6B785-B116-4E62-B4E2-E31EFCB63823}"/>
              </a:ext>
            </a:extLst>
          </p:cNvPr>
          <p:cNvSpPr txBox="1"/>
          <p:nvPr/>
        </p:nvSpPr>
        <p:spPr>
          <a:xfrm>
            <a:off x="7772400" y="792989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/>
              <a:t>SERBIA 2024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4009408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3A670545-4E02-4E5E-BFD9-7069B397D372}"/>
              </a:ext>
            </a:extLst>
          </p:cNvPr>
          <p:cNvSpPr txBox="1"/>
          <p:nvPr/>
        </p:nvSpPr>
        <p:spPr>
          <a:xfrm>
            <a:off x="3657600" y="1282125"/>
            <a:ext cx="1028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/>
              <a:t>MOBILNOŚCI NAUCZYCIELI – SZKOLENIA BRANŻOWE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587D35C-F046-4BB6-9A1E-695919AF6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303405"/>
            <a:ext cx="4200508" cy="71329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08629FF-711D-4357-9C9A-4A84C002F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869" y="2400300"/>
            <a:ext cx="8265230" cy="4649193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C23B0646-B006-45FE-8095-665BF256DD88}"/>
              </a:ext>
            </a:extLst>
          </p:cNvPr>
          <p:cNvSpPr txBox="1"/>
          <p:nvPr/>
        </p:nvSpPr>
        <p:spPr>
          <a:xfrm>
            <a:off x="4886308" y="7109155"/>
            <a:ext cx="3810000" cy="378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SERBIA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4C84A72-A1CF-496A-86E5-5915796A9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400" y="2400299"/>
            <a:ext cx="4591654" cy="464919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8FA5100-3108-4FF5-8BE1-EDCBFA7285CC}"/>
              </a:ext>
            </a:extLst>
          </p:cNvPr>
          <p:cNvSpPr txBox="1"/>
          <p:nvPr/>
        </p:nvSpPr>
        <p:spPr>
          <a:xfrm>
            <a:off x="12268200" y="7049492"/>
            <a:ext cx="3810000" cy="378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TURCJA</a:t>
            </a:r>
          </a:p>
        </p:txBody>
      </p:sp>
    </p:spTree>
    <p:extLst>
      <p:ext uri="{BB962C8B-B14F-4D97-AF65-F5344CB8AC3E}">
        <p14:creationId xmlns:p14="http://schemas.microsoft.com/office/powerpoint/2010/main" val="1907435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3A670545-4E02-4E5E-BFD9-7069B397D372}"/>
              </a:ext>
            </a:extLst>
          </p:cNvPr>
          <p:cNvSpPr txBox="1"/>
          <p:nvPr/>
        </p:nvSpPr>
        <p:spPr>
          <a:xfrm>
            <a:off x="3657600" y="1282125"/>
            <a:ext cx="1028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/>
              <a:t>JOB SHADOWING – OBSERWACJA PRACY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421FB4B-4271-4016-8DFC-4DAF9D1E2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266129"/>
            <a:ext cx="6210300" cy="465772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5BC115B-B6FD-490C-8D32-D1D64250677D}"/>
              </a:ext>
            </a:extLst>
          </p:cNvPr>
          <p:cNvSpPr txBox="1"/>
          <p:nvPr/>
        </p:nvSpPr>
        <p:spPr>
          <a:xfrm>
            <a:off x="2819400" y="6944887"/>
            <a:ext cx="3810000" cy="378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SZKOŁA W CICCIANO (WŁOCHY)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B9CB3C8-5563-4A3E-B86F-572C0F5E7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496300"/>
            <a:ext cx="4200508" cy="71329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DF03284-65CC-4AC9-9469-9A72328F5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158" y="2266129"/>
            <a:ext cx="8276794" cy="465772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91BE9A3-BB14-45C4-AAD0-C8E30B50D344}"/>
              </a:ext>
            </a:extLst>
          </p:cNvPr>
          <p:cNvSpPr txBox="1"/>
          <p:nvPr/>
        </p:nvSpPr>
        <p:spPr>
          <a:xfrm>
            <a:off x="11658602" y="6953751"/>
            <a:ext cx="289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SZKOŁA NA ARUBIE</a:t>
            </a:r>
          </a:p>
        </p:txBody>
      </p:sp>
    </p:spTree>
    <p:extLst>
      <p:ext uri="{BB962C8B-B14F-4D97-AF65-F5344CB8AC3E}">
        <p14:creationId xmlns:p14="http://schemas.microsoft.com/office/powerpoint/2010/main" val="1957151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32B12279-A0F3-4225-AF33-A56991B8D890}"/>
              </a:ext>
            </a:extLst>
          </p:cNvPr>
          <p:cNvSpPr txBox="1"/>
          <p:nvPr/>
        </p:nvSpPr>
        <p:spPr>
          <a:xfrm>
            <a:off x="3690937" y="1638300"/>
            <a:ext cx="10287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6600" b="1" dirty="0"/>
              <a:t>DZIĘKUJĘ ZA UWAGĘ!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7E30183-16AC-422C-8AE0-6DA1F74F7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937" y="3390900"/>
            <a:ext cx="9829800" cy="55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61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75453" y="495300"/>
            <a:ext cx="11737093" cy="8501266"/>
          </a:xfrm>
          <a:custGeom>
            <a:avLst/>
            <a:gdLst/>
            <a:ahLst/>
            <a:cxnLst/>
            <a:rect l="l" t="t" r="r" b="b"/>
            <a:pathLst>
              <a:path w="12338418" h="8796541">
                <a:moveTo>
                  <a:pt x="0" y="0"/>
                </a:moveTo>
                <a:lnTo>
                  <a:pt x="12338417" y="0"/>
                </a:lnTo>
                <a:lnTo>
                  <a:pt x="12338417" y="8796541"/>
                </a:lnTo>
                <a:lnTo>
                  <a:pt x="0" y="87965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B4EFE104-7BF4-4303-962D-C623EE857272}"/>
              </a:ext>
            </a:extLst>
          </p:cNvPr>
          <p:cNvSpPr txBox="1"/>
          <p:nvPr/>
        </p:nvSpPr>
        <p:spPr>
          <a:xfrm>
            <a:off x="2346106" y="1409700"/>
            <a:ext cx="131064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3200" b="1" dirty="0"/>
              <a:t>Akredytowane projekty na rzecz mobilności osób uczących się i kadry – </a:t>
            </a:r>
            <a:r>
              <a:rPr lang="pl-PL" sz="3200" dirty="0"/>
              <a:t>specjalny instrument finansowania umożliwiający akredytowanym organizacjom regularne otrzymywanie środków finansowych na działania </a:t>
            </a:r>
            <a:br>
              <a:rPr lang="pl-PL" sz="3200" dirty="0"/>
            </a:br>
            <a:r>
              <a:rPr lang="pl-PL" sz="3200" dirty="0"/>
              <a:t>w zakresie mobilności, które przyczyniają się do stopniowej realizacji ich planu Erasmus (wniosek o dofinansowanie-budżet-podlega tylko ocenie formalnej).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3256881-B4AD-46D4-B34C-E71B23459C27}"/>
              </a:ext>
            </a:extLst>
          </p:cNvPr>
          <p:cNvSpPr txBox="1"/>
          <p:nvPr/>
        </p:nvSpPr>
        <p:spPr>
          <a:xfrm>
            <a:off x="2269906" y="4457700"/>
            <a:ext cx="132588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3200" b="1" dirty="0"/>
              <a:t>Przyznanie Akredytacji Erasmusa </a:t>
            </a:r>
            <a:r>
              <a:rPr lang="pl-PL" sz="3200" dirty="0"/>
              <a:t>= potwierdzenie, że wnioskodawca stworzył plan realizacji wysokiej jakości działań w zakresie mobilności w ramach szerzej zakrojonych działań wpisujących się w rozwój swojej organizacji. </a:t>
            </a:r>
            <a:r>
              <a:rPr lang="pl-PL" sz="3200" b="1" dirty="0"/>
              <a:t>Plan Erasmusa- </a:t>
            </a:r>
            <a:r>
              <a:rPr lang="pl-PL" sz="3200" dirty="0"/>
              <a:t>kluczowy element wniosku o Akredytację.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BF41E5B-D97D-40F0-A0D0-87ED7EAD7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5231" y="7013258"/>
            <a:ext cx="494347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95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0670BAA-EE95-47B9-985E-94A347042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931" y="1790700"/>
            <a:ext cx="11997543" cy="7077542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5825E7E-A32F-44EB-848C-B9B16D84244D}"/>
              </a:ext>
            </a:extLst>
          </p:cNvPr>
          <p:cNvSpPr txBox="1"/>
          <p:nvPr/>
        </p:nvSpPr>
        <p:spPr>
          <a:xfrm>
            <a:off x="3200400" y="1028700"/>
            <a:ext cx="12496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STRATEGIA INTERNACJONALIZACJI </a:t>
            </a:r>
            <a:r>
              <a:rPr lang="pl-PL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ZSGŻiA</a:t>
            </a:r>
            <a:r>
              <a:rPr lang="pl-PL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W LĘBORKU </a:t>
            </a:r>
            <a:endParaRPr lang="pl-PL" sz="3200" b="1" dirty="0"/>
          </a:p>
        </p:txBody>
      </p:sp>
    </p:spTree>
    <p:extLst>
      <p:ext uri="{BB962C8B-B14F-4D97-AF65-F5344CB8AC3E}">
        <p14:creationId xmlns:p14="http://schemas.microsoft.com/office/powerpoint/2010/main" val="440472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50D5D35A-3694-4EBE-A13D-2C091069DA9A}"/>
              </a:ext>
            </a:extLst>
          </p:cNvPr>
          <p:cNvSpPr txBox="1"/>
          <p:nvPr/>
        </p:nvSpPr>
        <p:spPr>
          <a:xfrm>
            <a:off x="1676400" y="1562100"/>
            <a:ext cx="15392400" cy="7417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/>
              <a:t>Organizacje, które uzyskają Akredytację muszą przestrzegać ustanowionych przez KE STANDARDÓW JAKOŚCI (</a:t>
            </a:r>
            <a:r>
              <a:rPr lang="pl-PL" sz="3200" b="1" i="1" dirty="0" err="1"/>
              <a:t>Quality</a:t>
            </a:r>
            <a:r>
              <a:rPr lang="pl-PL" sz="3200" b="1" i="1" dirty="0"/>
              <a:t> </a:t>
            </a:r>
            <a:r>
              <a:rPr lang="pl-PL" sz="3200" b="1" i="1" dirty="0" err="1"/>
              <a:t>standards</a:t>
            </a:r>
            <a:r>
              <a:rPr lang="pl-PL" sz="3200" b="1" dirty="0"/>
              <a:t>) programu Erasmus obejmujących m.in.: </a:t>
            </a:r>
          </a:p>
          <a:p>
            <a:endParaRPr lang="pl-PL" sz="3200" b="1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2800" b="1" dirty="0"/>
              <a:t>PODSTAWOWE ZASADY takie, jak: włączenie i różnorodność, działania nienaruszające równowagi ekologicznej i odpowiedzialność za środowisko, edukacja cyfrowa – w tym współpraca wirtualna, mobilność wirtualna i mobilność mieszana, aktywne uczestnictwo w sieci organizacji Erasmus</a:t>
            </a:r>
          </a:p>
          <a:p>
            <a:endParaRPr lang="pl-PL" sz="2800" b="1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2800" b="1" dirty="0"/>
              <a:t>PPRAWIDŁOWE ZARZĄDZANIE MOBILNOŚCIAMI W ODNIESIENIU DO WSZYSTKICH BENEFICJENTÓW</a:t>
            </a:r>
          </a:p>
          <a:p>
            <a:endParaRPr lang="pl-PL" sz="2800" b="1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2800" b="1" dirty="0"/>
              <a:t>ZAPEWNIENIE STANDARDÓW JAKOŚCI I WPARCIE DLA UCZESTNIKÓW</a:t>
            </a:r>
          </a:p>
          <a:p>
            <a:endParaRPr lang="pl-PL" sz="2800" b="1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2800" b="1" dirty="0"/>
              <a:t>UPOWSZECHNIANIE REZULTATÓW I WIEDZY NA TEMAT PROGRAMU</a:t>
            </a:r>
          </a:p>
          <a:p>
            <a:endParaRPr lang="pl-PL" sz="2800" b="1" dirty="0"/>
          </a:p>
          <a:p>
            <a:endParaRPr lang="pl-PL" sz="2800" b="1" dirty="0"/>
          </a:p>
          <a:p>
            <a:r>
              <a:rPr lang="pl-PL" sz="2400" b="1" dirty="0"/>
              <a:t>https://2014-2020.erasmusplus.org.pl/wp-content/uploads/2020/07/Komunikat-FRSE-wnioskowanie-01-zalacznik-1.pdf</a:t>
            </a:r>
          </a:p>
          <a:p>
            <a:endParaRPr lang="pl-PL" sz="2400" b="1" dirty="0"/>
          </a:p>
          <a:p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918351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3A670545-4E02-4E5E-BFD9-7069B397D372}"/>
              </a:ext>
            </a:extLst>
          </p:cNvPr>
          <p:cNvSpPr txBox="1"/>
          <p:nvPr/>
        </p:nvSpPr>
        <p:spPr>
          <a:xfrm>
            <a:off x="3657600" y="1282125"/>
            <a:ext cx="1028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/>
              <a:t>POZYTYWNA OCENA FORMALNA WNIOSKU </a:t>
            </a:r>
            <a:r>
              <a:rPr lang="pl-PL" sz="3200" b="1" dirty="0">
                <a:sym typeface="Symbol" panose="05050102010706020507" pitchFamily="18" charset="2"/>
              </a:rPr>
              <a:t></a:t>
            </a:r>
            <a:r>
              <a:rPr lang="pl-PL" sz="3200" b="1" dirty="0"/>
              <a:t> UMOWA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A8A1BCE-9784-4926-A7EE-D073B4B31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400300"/>
            <a:ext cx="1353330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13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65AC078-D5B3-4134-A628-5B00CA534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462" y="2247156"/>
            <a:ext cx="13111276" cy="57912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A670545-4E02-4E5E-BFD9-7069B397D372}"/>
              </a:ext>
            </a:extLst>
          </p:cNvPr>
          <p:cNvSpPr txBox="1"/>
          <p:nvPr/>
        </p:nvSpPr>
        <p:spPr>
          <a:xfrm>
            <a:off x="3657600" y="1282125"/>
            <a:ext cx="1028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/>
              <a:t>POZYTYWNA OCENA FORMALNA WNIOSKU </a:t>
            </a:r>
            <a:r>
              <a:rPr lang="pl-PL" sz="3200" b="1" dirty="0">
                <a:sym typeface="Symbol" panose="05050102010706020507" pitchFamily="18" charset="2"/>
              </a:rPr>
              <a:t></a:t>
            </a:r>
            <a:r>
              <a:rPr lang="pl-PL" sz="3200" b="1" dirty="0"/>
              <a:t> UMOWA</a:t>
            </a: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5E3CCDBE-19A4-4F07-ADEC-895EFB8CAC1F}"/>
              </a:ext>
            </a:extLst>
          </p:cNvPr>
          <p:cNvCxnSpPr>
            <a:cxnSpLocks/>
          </p:cNvCxnSpPr>
          <p:nvPr/>
        </p:nvCxnSpPr>
        <p:spPr>
          <a:xfrm flipH="1" flipV="1">
            <a:off x="3962400" y="7085484"/>
            <a:ext cx="685800" cy="1219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3C1C7ED-B39D-4666-AE61-91A30F2822E6}"/>
              </a:ext>
            </a:extLst>
          </p:cNvPr>
          <p:cNvSpPr txBox="1"/>
          <p:nvPr/>
        </p:nvSpPr>
        <p:spPr>
          <a:xfrm>
            <a:off x="4619625" y="8304683"/>
            <a:ext cx="15716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NOWOŚĆ</a:t>
            </a:r>
            <a:endParaRPr lang="pl-PL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54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3A670545-4E02-4E5E-BFD9-7069B397D372}"/>
              </a:ext>
            </a:extLst>
          </p:cNvPr>
          <p:cNvSpPr txBox="1"/>
          <p:nvPr/>
        </p:nvSpPr>
        <p:spPr>
          <a:xfrm>
            <a:off x="4271524" y="1056039"/>
            <a:ext cx="1028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/>
              <a:t>MOBILNOŚCI UCZNIÓW – PRAKTYKI ZAWODOWE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18C9F1C-A2CF-4BAA-B1F6-9FC75A525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415" y="2514600"/>
            <a:ext cx="4429125" cy="59055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C33A0BA-9160-4025-911F-B0AAB066E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2514600"/>
            <a:ext cx="3934540" cy="59055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964AA542-F44C-45B8-8A40-422EDB11B922}"/>
              </a:ext>
            </a:extLst>
          </p:cNvPr>
          <p:cNvSpPr txBox="1"/>
          <p:nvPr/>
        </p:nvSpPr>
        <p:spPr>
          <a:xfrm>
            <a:off x="7924800" y="2933700"/>
            <a:ext cx="91440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3200" b="1" dirty="0">
                <a:solidFill>
                  <a:prstClr val="black"/>
                </a:solidFill>
                <a:latin typeface="Calibri" panose="020F0502020204030204"/>
              </a:rPr>
              <a:t>MALTA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3200" b="1" dirty="0">
                <a:solidFill>
                  <a:prstClr val="black"/>
                </a:solidFill>
                <a:latin typeface="Calibri" panose="020F0502020204030204"/>
              </a:rPr>
              <a:t>WŁOCHY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3200" b="1" dirty="0">
                <a:solidFill>
                  <a:prstClr val="black"/>
                </a:solidFill>
                <a:latin typeface="Calibri" panose="020F0502020204030204"/>
              </a:rPr>
              <a:t>SERBIA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3200" b="1" dirty="0">
                <a:solidFill>
                  <a:prstClr val="black"/>
                </a:solidFill>
                <a:latin typeface="Calibri" panose="020F0502020204030204"/>
              </a:rPr>
              <a:t>RUMUNIA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3200" b="1" dirty="0">
                <a:solidFill>
                  <a:prstClr val="black"/>
                </a:solidFill>
                <a:latin typeface="Calibri" panose="020F0502020204030204"/>
              </a:rPr>
              <a:t>HISZPANIA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3200" b="1" dirty="0">
                <a:solidFill>
                  <a:prstClr val="black"/>
                </a:solidFill>
                <a:latin typeface="Calibri" panose="020F0502020204030204"/>
              </a:rPr>
              <a:t>CHORWACJA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3200" b="1" dirty="0">
                <a:solidFill>
                  <a:prstClr val="black"/>
                </a:solidFill>
                <a:latin typeface="Calibri" panose="020F0502020204030204"/>
              </a:rPr>
              <a:t>WĘGRY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3200" b="1" dirty="0">
                <a:solidFill>
                  <a:prstClr val="black"/>
                </a:solidFill>
                <a:latin typeface="Calibri" panose="020F0502020204030204"/>
              </a:rPr>
              <a:t>AUSTRIA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95C3A73-4C8D-436E-9DCB-9918A5A8A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7616816"/>
            <a:ext cx="4199648" cy="70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11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3E7122A-0DF7-463C-8DB1-452707877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9700"/>
            <a:ext cx="5791200" cy="77216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BC4F064-CBAD-43AB-BD29-07EF8D8B2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952500"/>
            <a:ext cx="7721600" cy="57912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2D8A498-6C9C-42FB-B1C7-81F08DC89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8191500"/>
            <a:ext cx="4200508" cy="713294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3A296AD1-7C57-4C95-BEC1-A4C1034A4E20}"/>
              </a:ext>
            </a:extLst>
          </p:cNvPr>
          <p:cNvSpPr txBox="1"/>
          <p:nvPr/>
        </p:nvSpPr>
        <p:spPr>
          <a:xfrm>
            <a:off x="10529889" y="712470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/>
              <a:t>			MALTA 2024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69591488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cja">
  <a:themeElements>
    <a:clrScheme name="Ciepły niebieski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640</TotalTime>
  <Words>265</Words>
  <Application>Microsoft Office PowerPoint</Application>
  <PresentationFormat>Niestandardowy</PresentationFormat>
  <Paragraphs>39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0" baseType="lpstr">
      <vt:lpstr>Wingdings</vt:lpstr>
      <vt:lpstr>Times New Roman</vt:lpstr>
      <vt:lpstr>Calibri Light</vt:lpstr>
      <vt:lpstr>Calibri</vt:lpstr>
      <vt:lpstr>Retrospekcja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dziennik</dc:creator>
  <cp:lastModifiedBy>Dziennik</cp:lastModifiedBy>
  <cp:revision>25</cp:revision>
  <dcterms:created xsi:type="dcterms:W3CDTF">2006-08-16T00:00:00Z</dcterms:created>
  <dcterms:modified xsi:type="dcterms:W3CDTF">2024-11-13T11:07:40Z</dcterms:modified>
  <dc:identifier>DAGWTaLWr3E</dc:identifier>
</cp:coreProperties>
</file>